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814" r:id="rId2"/>
    <p:sldId id="824" r:id="rId3"/>
    <p:sldId id="827" r:id="rId4"/>
    <p:sldId id="825" r:id="rId5"/>
    <p:sldId id="1033" r:id="rId6"/>
    <p:sldId id="826" r:id="rId7"/>
    <p:sldId id="829" r:id="rId8"/>
    <p:sldId id="831" r:id="rId9"/>
    <p:sldId id="830" r:id="rId10"/>
    <p:sldId id="1679" r:id="rId11"/>
    <p:sldId id="267" r:id="rId12"/>
    <p:sldId id="828" r:id="rId13"/>
    <p:sldId id="1669" r:id="rId14"/>
    <p:sldId id="1667" r:id="rId15"/>
    <p:sldId id="1681" r:id="rId16"/>
    <p:sldId id="1683" r:id="rId17"/>
    <p:sldId id="1682" r:id="rId18"/>
    <p:sldId id="1680" r:id="rId19"/>
    <p:sldId id="1684" r:id="rId20"/>
    <p:sldId id="1670" r:id="rId21"/>
    <p:sldId id="1689" r:id="rId22"/>
    <p:sldId id="1685" r:id="rId23"/>
    <p:sldId id="287" r:id="rId24"/>
    <p:sldId id="833" r:id="rId25"/>
    <p:sldId id="835" r:id="rId26"/>
    <p:sldId id="836" r:id="rId27"/>
    <p:sldId id="289" r:id="rId28"/>
    <p:sldId id="1671" r:id="rId29"/>
    <p:sldId id="1037" r:id="rId30"/>
    <p:sldId id="1674" r:id="rId31"/>
    <p:sldId id="1668" r:id="rId32"/>
    <p:sldId id="1031" r:id="rId33"/>
    <p:sldId id="1030" r:id="rId34"/>
    <p:sldId id="1049" r:id="rId35"/>
    <p:sldId id="1690" r:id="rId36"/>
  </p:sldIdLst>
  <p:sldSz cx="9144000" cy="6858000" type="screen4x3"/>
  <p:notesSz cx="6797675" cy="9926638"/>
  <p:defaultTextStyle>
    <a:defPPr>
      <a:defRPr lang="it-IT"/>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219F"/>
    <a:srgbClr val="006600"/>
    <a:srgbClr val="339933"/>
    <a:srgbClr val="0000FF"/>
    <a:srgbClr val="00FF00"/>
    <a:srgbClr val="3399FF"/>
    <a:srgbClr val="66CCFF"/>
    <a:srgbClr val="33CCFF"/>
    <a:srgbClr val="FF00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84" autoAdjust="0"/>
    <p:restoredTop sz="92093" autoAdjust="0"/>
  </p:normalViewPr>
  <p:slideViewPr>
    <p:cSldViewPr>
      <p:cViewPr varScale="1">
        <p:scale>
          <a:sx n="63" d="100"/>
          <a:sy n="63" d="100"/>
        </p:scale>
        <p:origin x="1596" y="6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524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hdr" sz="quarter"/>
          </p:nvPr>
        </p:nvSpPr>
        <p:spPr bwMode="auto">
          <a:xfrm>
            <a:off x="0" y="0"/>
            <a:ext cx="2945862" cy="494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54" tIns="47777" rIns="95554" bIns="47777" numCol="1" anchor="t" anchorCtr="0" compatLnSpc="1">
            <a:prstTxWarp prst="textNoShape">
              <a:avLst/>
            </a:prstTxWarp>
          </a:bodyPr>
          <a:lstStyle>
            <a:lvl1pPr defTabSz="955731" eaLnBrk="1" hangingPunct="1">
              <a:defRPr sz="1300" smtClean="0">
                <a:latin typeface="Arial" panose="020B0604020202020204" pitchFamily="34" charset="0"/>
              </a:defRPr>
            </a:lvl1pPr>
          </a:lstStyle>
          <a:p>
            <a:pPr>
              <a:defRPr/>
            </a:pPr>
            <a:endParaRPr lang="it-IT" altLang="it-IT"/>
          </a:p>
        </p:txBody>
      </p:sp>
      <p:sp>
        <p:nvSpPr>
          <p:cNvPr id="128003" name="Rectangle 3"/>
          <p:cNvSpPr>
            <a:spLocks noGrp="1" noChangeArrowheads="1"/>
          </p:cNvSpPr>
          <p:nvPr>
            <p:ph type="dt" sz="quarter" idx="1"/>
          </p:nvPr>
        </p:nvSpPr>
        <p:spPr bwMode="auto">
          <a:xfrm>
            <a:off x="3850294" y="0"/>
            <a:ext cx="2945862" cy="494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54" tIns="47777" rIns="95554" bIns="47777" numCol="1" anchor="t" anchorCtr="0" compatLnSpc="1">
            <a:prstTxWarp prst="textNoShape">
              <a:avLst/>
            </a:prstTxWarp>
          </a:bodyPr>
          <a:lstStyle>
            <a:lvl1pPr algn="r" defTabSz="955731" eaLnBrk="1" hangingPunct="1">
              <a:defRPr sz="1300" smtClean="0">
                <a:latin typeface="Arial" panose="020B0604020202020204" pitchFamily="34" charset="0"/>
              </a:defRPr>
            </a:lvl1pPr>
          </a:lstStyle>
          <a:p>
            <a:pPr>
              <a:defRPr/>
            </a:pPr>
            <a:endParaRPr lang="it-IT" altLang="it-IT"/>
          </a:p>
        </p:txBody>
      </p:sp>
      <p:sp>
        <p:nvSpPr>
          <p:cNvPr id="128004" name="Rectangle 4"/>
          <p:cNvSpPr>
            <a:spLocks noGrp="1" noChangeArrowheads="1"/>
          </p:cNvSpPr>
          <p:nvPr>
            <p:ph type="ftr" sz="quarter" idx="2"/>
          </p:nvPr>
        </p:nvSpPr>
        <p:spPr bwMode="auto">
          <a:xfrm>
            <a:off x="0" y="9429305"/>
            <a:ext cx="2945862" cy="495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54" tIns="47777" rIns="95554" bIns="47777" numCol="1" anchor="b" anchorCtr="0" compatLnSpc="1">
            <a:prstTxWarp prst="textNoShape">
              <a:avLst/>
            </a:prstTxWarp>
          </a:bodyPr>
          <a:lstStyle>
            <a:lvl1pPr defTabSz="955731" eaLnBrk="1" hangingPunct="1">
              <a:defRPr sz="1300" smtClean="0">
                <a:latin typeface="Arial" panose="020B0604020202020204" pitchFamily="34" charset="0"/>
              </a:defRPr>
            </a:lvl1pPr>
          </a:lstStyle>
          <a:p>
            <a:pPr>
              <a:defRPr/>
            </a:pPr>
            <a:endParaRPr lang="it-IT" altLang="it-IT"/>
          </a:p>
        </p:txBody>
      </p:sp>
      <p:sp>
        <p:nvSpPr>
          <p:cNvPr id="128005" name="Rectangle 5"/>
          <p:cNvSpPr>
            <a:spLocks noGrp="1" noChangeArrowheads="1"/>
          </p:cNvSpPr>
          <p:nvPr>
            <p:ph type="sldNum" sz="quarter" idx="3"/>
          </p:nvPr>
        </p:nvSpPr>
        <p:spPr bwMode="auto">
          <a:xfrm>
            <a:off x="3850294" y="9429305"/>
            <a:ext cx="2945862" cy="495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54" tIns="47777" rIns="95554" bIns="47777" numCol="1" anchor="b" anchorCtr="0" compatLnSpc="1">
            <a:prstTxWarp prst="textNoShape">
              <a:avLst/>
            </a:prstTxWarp>
          </a:bodyPr>
          <a:lstStyle>
            <a:lvl1pPr algn="r" defTabSz="955731" eaLnBrk="1" hangingPunct="1">
              <a:defRPr sz="1300" smtClean="0">
                <a:latin typeface="Arial" panose="020B0604020202020204" pitchFamily="34" charset="0"/>
              </a:defRPr>
            </a:lvl1pPr>
          </a:lstStyle>
          <a:p>
            <a:pPr>
              <a:defRPr/>
            </a:pPr>
            <a:fld id="{F9FC74CC-CF44-4CAA-B963-8A3683A8DF11}"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45862" cy="494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54" tIns="47777" rIns="95554" bIns="47777" numCol="1" anchor="t" anchorCtr="0" compatLnSpc="1">
            <a:prstTxWarp prst="textNoShape">
              <a:avLst/>
            </a:prstTxWarp>
          </a:bodyPr>
          <a:lstStyle>
            <a:lvl1pPr defTabSz="955731" eaLnBrk="1" hangingPunct="1">
              <a:defRPr sz="1300" smtClean="0">
                <a:latin typeface="Arial" panose="020B0604020202020204" pitchFamily="34" charset="0"/>
              </a:defRPr>
            </a:lvl1pPr>
          </a:lstStyle>
          <a:p>
            <a:pPr>
              <a:defRPr/>
            </a:pPr>
            <a:endParaRPr lang="it-IT" altLang="it-IT"/>
          </a:p>
        </p:txBody>
      </p:sp>
      <p:sp>
        <p:nvSpPr>
          <p:cNvPr id="5123" name="Rectangle 3"/>
          <p:cNvSpPr>
            <a:spLocks noGrp="1" noChangeArrowheads="1"/>
          </p:cNvSpPr>
          <p:nvPr>
            <p:ph type="dt" idx="1"/>
          </p:nvPr>
        </p:nvSpPr>
        <p:spPr bwMode="auto">
          <a:xfrm>
            <a:off x="3850294" y="0"/>
            <a:ext cx="2945862" cy="494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54" tIns="47777" rIns="95554" bIns="47777" numCol="1" anchor="t" anchorCtr="0" compatLnSpc="1">
            <a:prstTxWarp prst="textNoShape">
              <a:avLst/>
            </a:prstTxWarp>
          </a:bodyPr>
          <a:lstStyle>
            <a:lvl1pPr algn="r" defTabSz="955731" eaLnBrk="1" hangingPunct="1">
              <a:defRPr sz="1300" smtClean="0">
                <a:latin typeface="Arial" panose="020B0604020202020204" pitchFamily="34" charset="0"/>
              </a:defRPr>
            </a:lvl1pPr>
          </a:lstStyle>
          <a:p>
            <a:pPr>
              <a:defRPr/>
            </a:pPr>
            <a:endParaRPr lang="it-IT" altLang="it-IT"/>
          </a:p>
        </p:txBody>
      </p:sp>
      <p:sp>
        <p:nvSpPr>
          <p:cNvPr id="3076" name="Rectangle 4"/>
          <p:cNvSpPr>
            <a:spLocks noGrp="1" noRot="1" noChangeAspect="1" noChangeArrowheads="1" noTextEdit="1"/>
          </p:cNvSpPr>
          <p:nvPr>
            <p:ph type="sldImg" idx="2"/>
          </p:nvPr>
        </p:nvSpPr>
        <p:spPr bwMode="auto">
          <a:xfrm>
            <a:off x="919163" y="744538"/>
            <a:ext cx="4962525"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79464" y="4714653"/>
            <a:ext cx="5438748" cy="4466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54" tIns="47777" rIns="95554" bIns="47777" numCol="1" anchor="t" anchorCtr="0" compatLnSpc="1">
            <a:prstTxWarp prst="textNoShape">
              <a:avLst/>
            </a:prstTxWarp>
          </a:bodyPr>
          <a:lstStyle/>
          <a:p>
            <a:pPr lvl="0"/>
            <a:r>
              <a:rPr lang="it-IT" altLang="it-IT" noProof="0"/>
              <a:t>Fare clic per modificare gli stili del testo dello schema</a:t>
            </a:r>
          </a:p>
          <a:p>
            <a:pPr lvl="1"/>
            <a:r>
              <a:rPr lang="it-IT" altLang="it-IT" noProof="0"/>
              <a:t>Secondo livello</a:t>
            </a:r>
          </a:p>
          <a:p>
            <a:pPr lvl="2"/>
            <a:r>
              <a:rPr lang="it-IT" altLang="it-IT" noProof="0"/>
              <a:t>Terzo livello</a:t>
            </a:r>
          </a:p>
          <a:p>
            <a:pPr lvl="3"/>
            <a:r>
              <a:rPr lang="it-IT" altLang="it-IT" noProof="0"/>
              <a:t>Quarto livello</a:t>
            </a:r>
          </a:p>
          <a:p>
            <a:pPr lvl="4"/>
            <a:r>
              <a:rPr lang="it-IT" altLang="it-IT" noProof="0"/>
              <a:t>Quinto livello</a:t>
            </a:r>
          </a:p>
        </p:txBody>
      </p:sp>
      <p:sp>
        <p:nvSpPr>
          <p:cNvPr id="5126" name="Rectangle 6"/>
          <p:cNvSpPr>
            <a:spLocks noGrp="1" noChangeArrowheads="1"/>
          </p:cNvSpPr>
          <p:nvPr>
            <p:ph type="ftr" sz="quarter" idx="4"/>
          </p:nvPr>
        </p:nvSpPr>
        <p:spPr bwMode="auto">
          <a:xfrm>
            <a:off x="0" y="9429305"/>
            <a:ext cx="2945862" cy="495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54" tIns="47777" rIns="95554" bIns="47777" numCol="1" anchor="b" anchorCtr="0" compatLnSpc="1">
            <a:prstTxWarp prst="textNoShape">
              <a:avLst/>
            </a:prstTxWarp>
          </a:bodyPr>
          <a:lstStyle>
            <a:lvl1pPr defTabSz="955731" eaLnBrk="1" hangingPunct="1">
              <a:defRPr sz="1300" smtClean="0">
                <a:latin typeface="Arial" panose="020B0604020202020204" pitchFamily="34" charset="0"/>
              </a:defRPr>
            </a:lvl1pPr>
          </a:lstStyle>
          <a:p>
            <a:pPr>
              <a:defRPr/>
            </a:pPr>
            <a:endParaRPr lang="it-IT" altLang="it-IT"/>
          </a:p>
        </p:txBody>
      </p:sp>
      <p:sp>
        <p:nvSpPr>
          <p:cNvPr id="5127" name="Rectangle 7"/>
          <p:cNvSpPr>
            <a:spLocks noGrp="1" noChangeArrowheads="1"/>
          </p:cNvSpPr>
          <p:nvPr>
            <p:ph type="sldNum" sz="quarter" idx="5"/>
          </p:nvPr>
        </p:nvSpPr>
        <p:spPr bwMode="auto">
          <a:xfrm>
            <a:off x="3850294" y="9429305"/>
            <a:ext cx="2945862" cy="495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54" tIns="47777" rIns="95554" bIns="47777" numCol="1" anchor="b" anchorCtr="0" compatLnSpc="1">
            <a:prstTxWarp prst="textNoShape">
              <a:avLst/>
            </a:prstTxWarp>
          </a:bodyPr>
          <a:lstStyle>
            <a:lvl1pPr algn="r" defTabSz="955731" eaLnBrk="1" hangingPunct="1">
              <a:defRPr sz="1300" smtClean="0">
                <a:latin typeface="Arial" panose="020B0604020202020204" pitchFamily="34" charset="0"/>
              </a:defRPr>
            </a:lvl1pPr>
          </a:lstStyle>
          <a:p>
            <a:pPr>
              <a:defRPr/>
            </a:pPr>
            <a:fld id="{7363E2C1-46DD-41FF-8E83-DCD0DC9D3688}"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337A6672-5506-4E0A-ADD4-422906644A1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5731">
              <a:defRPr>
                <a:solidFill>
                  <a:schemeClr val="tx1"/>
                </a:solidFill>
                <a:latin typeface="Arial" panose="020B0604020202020204" pitchFamily="34" charset="0"/>
              </a:defRPr>
            </a:lvl1pPr>
            <a:lvl2pPr marL="716798" indent="-275692" defTabSz="955731">
              <a:defRPr>
                <a:solidFill>
                  <a:schemeClr val="tx1"/>
                </a:solidFill>
                <a:latin typeface="Arial" panose="020B0604020202020204" pitchFamily="34" charset="0"/>
              </a:defRPr>
            </a:lvl2pPr>
            <a:lvl3pPr marL="1102766" indent="-220553" defTabSz="955731">
              <a:defRPr>
                <a:solidFill>
                  <a:schemeClr val="tx1"/>
                </a:solidFill>
                <a:latin typeface="Arial" panose="020B0604020202020204" pitchFamily="34" charset="0"/>
              </a:defRPr>
            </a:lvl3pPr>
            <a:lvl4pPr marL="1543873" indent="-220553" defTabSz="955731">
              <a:defRPr>
                <a:solidFill>
                  <a:schemeClr val="tx1"/>
                </a:solidFill>
                <a:latin typeface="Arial" panose="020B0604020202020204" pitchFamily="34" charset="0"/>
              </a:defRPr>
            </a:lvl4pPr>
            <a:lvl5pPr marL="1984980" indent="-220553" defTabSz="955731">
              <a:defRPr>
                <a:solidFill>
                  <a:schemeClr val="tx1"/>
                </a:solidFill>
                <a:latin typeface="Arial" panose="020B0604020202020204" pitchFamily="34" charset="0"/>
              </a:defRPr>
            </a:lvl5pPr>
            <a:lvl6pPr marL="2426086" indent="-220553" defTabSz="955731" eaLnBrk="0" fontAlgn="base" hangingPunct="0">
              <a:spcBef>
                <a:spcPct val="0"/>
              </a:spcBef>
              <a:spcAft>
                <a:spcPct val="0"/>
              </a:spcAft>
              <a:defRPr>
                <a:solidFill>
                  <a:schemeClr val="tx1"/>
                </a:solidFill>
                <a:latin typeface="Arial" panose="020B0604020202020204" pitchFamily="34" charset="0"/>
              </a:defRPr>
            </a:lvl6pPr>
            <a:lvl7pPr marL="2867193" indent="-220553" defTabSz="955731" eaLnBrk="0" fontAlgn="base" hangingPunct="0">
              <a:spcBef>
                <a:spcPct val="0"/>
              </a:spcBef>
              <a:spcAft>
                <a:spcPct val="0"/>
              </a:spcAft>
              <a:defRPr>
                <a:solidFill>
                  <a:schemeClr val="tx1"/>
                </a:solidFill>
                <a:latin typeface="Arial" panose="020B0604020202020204" pitchFamily="34" charset="0"/>
              </a:defRPr>
            </a:lvl7pPr>
            <a:lvl8pPr marL="3308299" indent="-220553" defTabSz="955731" eaLnBrk="0" fontAlgn="base" hangingPunct="0">
              <a:spcBef>
                <a:spcPct val="0"/>
              </a:spcBef>
              <a:spcAft>
                <a:spcPct val="0"/>
              </a:spcAft>
              <a:defRPr>
                <a:solidFill>
                  <a:schemeClr val="tx1"/>
                </a:solidFill>
                <a:latin typeface="Arial" panose="020B0604020202020204" pitchFamily="34" charset="0"/>
              </a:defRPr>
            </a:lvl8pPr>
            <a:lvl9pPr marL="3749406" indent="-220553" defTabSz="955731" eaLnBrk="0" fontAlgn="base" hangingPunct="0">
              <a:spcBef>
                <a:spcPct val="0"/>
              </a:spcBef>
              <a:spcAft>
                <a:spcPct val="0"/>
              </a:spcAft>
              <a:defRPr>
                <a:solidFill>
                  <a:schemeClr val="tx1"/>
                </a:solidFill>
                <a:latin typeface="Arial" panose="020B0604020202020204" pitchFamily="34" charset="0"/>
              </a:defRPr>
            </a:lvl9pPr>
          </a:lstStyle>
          <a:p>
            <a:fld id="{B5315869-0456-4D77-B9C3-05C1F0FF1966}" type="slidenum">
              <a:rPr lang="it-IT" altLang="en-US" smtClean="0"/>
              <a:pPr/>
              <a:t>2</a:t>
            </a:fld>
            <a:endParaRPr lang="it-IT" altLang="en-US"/>
          </a:p>
        </p:txBody>
      </p:sp>
      <p:sp>
        <p:nvSpPr>
          <p:cNvPr id="11267" name="Rectangle 2">
            <a:extLst>
              <a:ext uri="{FF2B5EF4-FFF2-40B4-BE49-F238E27FC236}">
                <a16:creationId xmlns:a16="http://schemas.microsoft.com/office/drawing/2014/main" id="{18C0FAC4-A338-4B5F-BFFE-9BAFEB53BB26}"/>
              </a:ext>
            </a:extLst>
          </p:cNvPr>
          <p:cNvSpPr>
            <a:spLocks noGrp="1" noRot="1" noChangeAspect="1" noChangeArrowheads="1" noTextEdit="1"/>
          </p:cNvSpPr>
          <p:nvPr>
            <p:ph type="sldImg"/>
          </p:nvPr>
        </p:nvSpPr>
        <p:spPr>
          <a:xfrm>
            <a:off x="922338" y="741363"/>
            <a:ext cx="4965700" cy="3725862"/>
          </a:xfrm>
          <a:ln/>
        </p:spPr>
      </p:sp>
      <p:sp>
        <p:nvSpPr>
          <p:cNvPr id="11268" name="Rectangle 3">
            <a:extLst>
              <a:ext uri="{FF2B5EF4-FFF2-40B4-BE49-F238E27FC236}">
                <a16:creationId xmlns:a16="http://schemas.microsoft.com/office/drawing/2014/main" id="{7A963BA9-2883-43EC-BC0F-04069BCB8B2A}"/>
              </a:ext>
            </a:extLst>
          </p:cNvPr>
          <p:cNvSpPr>
            <a:spLocks noGrp="1" noChangeArrowheads="1"/>
          </p:cNvSpPr>
          <p:nvPr>
            <p:ph type="body" idx="1"/>
          </p:nvPr>
        </p:nvSpPr>
        <p:spPr>
          <a:xfrm>
            <a:off x="907472" y="4713113"/>
            <a:ext cx="4982732" cy="44713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sz="11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7363E2C1-46DD-41FF-8E83-DCD0DC9D3688}" type="slidenum">
              <a:rPr lang="it-IT" altLang="it-IT" smtClean="0"/>
              <a:pPr>
                <a:defRPr/>
              </a:pPr>
              <a:t>3</a:t>
            </a:fld>
            <a:endParaRPr lang="it-IT" altLang="it-IT"/>
          </a:p>
        </p:txBody>
      </p:sp>
    </p:spTree>
    <p:extLst>
      <p:ext uri="{BB962C8B-B14F-4D97-AF65-F5344CB8AC3E}">
        <p14:creationId xmlns:p14="http://schemas.microsoft.com/office/powerpoint/2010/main" val="2437955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13E1E6F-885D-A240-A0B6-834A88714181}" type="slidenum">
              <a:rPr lang="it-IT" smtClean="0"/>
              <a:t>5</a:t>
            </a:fld>
            <a:endParaRPr lang="it-IT"/>
          </a:p>
        </p:txBody>
      </p:sp>
    </p:spTree>
    <p:extLst>
      <p:ext uri="{BB962C8B-B14F-4D97-AF65-F5344CB8AC3E}">
        <p14:creationId xmlns:p14="http://schemas.microsoft.com/office/powerpoint/2010/main" val="3938132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defTabSz="882213">
              <a:defRPr/>
            </a:pPr>
            <a:r>
              <a:rPr lang="en-GB" altLang="en-US" dirty="0">
                <a:cs typeface="Times New Roman" panose="02020603050405020304" pitchFamily="18" charset="0"/>
              </a:rPr>
              <a:t>The achievement of the “well below 2°” target is fundamentally dependent  on our ability to remove carbon dioxide from the atmosphere at a very large scale, and store it somewhere</a:t>
            </a:r>
            <a:endParaRPr lang="en-GB" altLang="en-US" dirty="0"/>
          </a:p>
          <a:p>
            <a:endParaRPr lang="en-GB" dirty="0"/>
          </a:p>
        </p:txBody>
      </p:sp>
      <p:sp>
        <p:nvSpPr>
          <p:cNvPr id="4" name="Segnaposto numero diapositiva 3"/>
          <p:cNvSpPr>
            <a:spLocks noGrp="1"/>
          </p:cNvSpPr>
          <p:nvPr>
            <p:ph type="sldNum" sz="quarter" idx="10"/>
          </p:nvPr>
        </p:nvSpPr>
        <p:spPr/>
        <p:txBody>
          <a:bodyPr/>
          <a:lstStyle/>
          <a:p>
            <a:pPr>
              <a:defRPr/>
            </a:pPr>
            <a:fld id="{159AD574-2661-4D08-AFBC-3A81F40FF0C5}" type="slidenum">
              <a:rPr lang="it-IT" altLang="it-IT" smtClean="0"/>
              <a:pPr>
                <a:defRPr/>
              </a:pPr>
              <a:t>23</a:t>
            </a:fld>
            <a:endParaRPr lang="it-IT" altLang="it-IT"/>
          </a:p>
        </p:txBody>
      </p:sp>
    </p:spTree>
    <p:extLst>
      <p:ext uri="{BB962C8B-B14F-4D97-AF65-F5344CB8AC3E}">
        <p14:creationId xmlns:p14="http://schemas.microsoft.com/office/powerpoint/2010/main" val="3448248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egnaposto immagine diapositiva 1">
            <a:extLst>
              <a:ext uri="{FF2B5EF4-FFF2-40B4-BE49-F238E27FC236}">
                <a16:creationId xmlns:a16="http://schemas.microsoft.com/office/drawing/2014/main" id="{8FB39288-2C9D-4480-954A-AF072CCD3E45}"/>
              </a:ext>
            </a:extLst>
          </p:cNvPr>
          <p:cNvSpPr>
            <a:spLocks noGrp="1" noRot="1" noChangeAspect="1" noChangeArrowheads="1" noTextEdit="1"/>
          </p:cNvSpPr>
          <p:nvPr>
            <p:ph type="sldImg"/>
          </p:nvPr>
        </p:nvSpPr>
        <p:spPr>
          <a:ln/>
        </p:spPr>
      </p:sp>
      <p:sp>
        <p:nvSpPr>
          <p:cNvPr id="57347" name="Segnaposto note 2">
            <a:extLst>
              <a:ext uri="{FF2B5EF4-FFF2-40B4-BE49-F238E27FC236}">
                <a16:creationId xmlns:a16="http://schemas.microsoft.com/office/drawing/2014/main" id="{BBCC205F-2219-41E5-92F7-E8D9DB429487}"/>
              </a:ext>
            </a:extLst>
          </p:cNvPr>
          <p:cNvSpPr>
            <a:spLocks noGrp="1" noChangeArrowheads="1"/>
          </p:cNvSpPr>
          <p:nvPr>
            <p:ph type="body" idx="1"/>
          </p:nvPr>
        </p:nvSpPr>
        <p:spPr>
          <a:noFill/>
        </p:spPr>
        <p:txBody>
          <a:bodyPr/>
          <a:lstStyle/>
          <a:p>
            <a:endParaRPr lang="en-GB" altLang="it-IT" dirty="0"/>
          </a:p>
        </p:txBody>
      </p:sp>
      <p:sp>
        <p:nvSpPr>
          <p:cNvPr id="57348" name="Segnaposto numero diapositiva 3">
            <a:extLst>
              <a:ext uri="{FF2B5EF4-FFF2-40B4-BE49-F238E27FC236}">
                <a16:creationId xmlns:a16="http://schemas.microsoft.com/office/drawing/2014/main" id="{5CCFE3F6-666E-47F7-8217-543940445B62}"/>
              </a:ext>
            </a:extLst>
          </p:cNvPr>
          <p:cNvSpPr>
            <a:spLocks noGrp="1"/>
          </p:cNvSpPr>
          <p:nvPr>
            <p:ph type="sldNum" sz="quarter" idx="5"/>
          </p:nvPr>
        </p:nvSpPr>
        <p:spPr>
          <a:noFill/>
        </p:spPr>
        <p:txBody>
          <a:bodyPr/>
          <a:lstStyle>
            <a:lvl1pPr defTabSz="955731">
              <a:defRPr sz="2300">
                <a:solidFill>
                  <a:schemeClr val="tx1"/>
                </a:solidFill>
                <a:latin typeface="Times New Roman" panose="02020603050405020304" pitchFamily="18" charset="0"/>
              </a:defRPr>
            </a:lvl1pPr>
            <a:lvl2pPr marL="716798" indent="-275692" defTabSz="955731">
              <a:defRPr sz="2300">
                <a:solidFill>
                  <a:schemeClr val="tx1"/>
                </a:solidFill>
                <a:latin typeface="Times New Roman" panose="02020603050405020304" pitchFamily="18" charset="0"/>
              </a:defRPr>
            </a:lvl2pPr>
            <a:lvl3pPr marL="1102766" indent="-220553" defTabSz="955731">
              <a:defRPr sz="2300">
                <a:solidFill>
                  <a:schemeClr val="tx1"/>
                </a:solidFill>
                <a:latin typeface="Times New Roman" panose="02020603050405020304" pitchFamily="18" charset="0"/>
              </a:defRPr>
            </a:lvl3pPr>
            <a:lvl4pPr marL="1543873" indent="-220553" defTabSz="955731">
              <a:defRPr sz="2300">
                <a:solidFill>
                  <a:schemeClr val="tx1"/>
                </a:solidFill>
                <a:latin typeface="Times New Roman" panose="02020603050405020304" pitchFamily="18" charset="0"/>
              </a:defRPr>
            </a:lvl4pPr>
            <a:lvl5pPr marL="1984980" indent="-220553" defTabSz="955731">
              <a:defRPr sz="2300">
                <a:solidFill>
                  <a:schemeClr val="tx1"/>
                </a:solidFill>
                <a:latin typeface="Times New Roman" panose="02020603050405020304" pitchFamily="18" charset="0"/>
              </a:defRPr>
            </a:lvl5pPr>
            <a:lvl6pPr marL="2426086" indent="-220553" defTabSz="955731" eaLnBrk="0" fontAlgn="base" hangingPunct="0">
              <a:spcBef>
                <a:spcPct val="0"/>
              </a:spcBef>
              <a:spcAft>
                <a:spcPct val="0"/>
              </a:spcAft>
              <a:defRPr sz="2300">
                <a:solidFill>
                  <a:schemeClr val="tx1"/>
                </a:solidFill>
                <a:latin typeface="Times New Roman" panose="02020603050405020304" pitchFamily="18" charset="0"/>
              </a:defRPr>
            </a:lvl6pPr>
            <a:lvl7pPr marL="2867193" indent="-220553" defTabSz="955731" eaLnBrk="0" fontAlgn="base" hangingPunct="0">
              <a:spcBef>
                <a:spcPct val="0"/>
              </a:spcBef>
              <a:spcAft>
                <a:spcPct val="0"/>
              </a:spcAft>
              <a:defRPr sz="2300">
                <a:solidFill>
                  <a:schemeClr val="tx1"/>
                </a:solidFill>
                <a:latin typeface="Times New Roman" panose="02020603050405020304" pitchFamily="18" charset="0"/>
              </a:defRPr>
            </a:lvl7pPr>
            <a:lvl8pPr marL="3308299" indent="-220553" defTabSz="955731" eaLnBrk="0" fontAlgn="base" hangingPunct="0">
              <a:spcBef>
                <a:spcPct val="0"/>
              </a:spcBef>
              <a:spcAft>
                <a:spcPct val="0"/>
              </a:spcAft>
              <a:defRPr sz="2300">
                <a:solidFill>
                  <a:schemeClr val="tx1"/>
                </a:solidFill>
                <a:latin typeface="Times New Roman" panose="02020603050405020304" pitchFamily="18" charset="0"/>
              </a:defRPr>
            </a:lvl8pPr>
            <a:lvl9pPr marL="3749406" indent="-220553" defTabSz="955731" eaLnBrk="0" fontAlgn="base" hangingPunct="0">
              <a:spcBef>
                <a:spcPct val="0"/>
              </a:spcBef>
              <a:spcAft>
                <a:spcPct val="0"/>
              </a:spcAft>
              <a:defRPr sz="2300">
                <a:solidFill>
                  <a:schemeClr val="tx1"/>
                </a:solidFill>
                <a:latin typeface="Times New Roman" panose="02020603050405020304" pitchFamily="18" charset="0"/>
              </a:defRPr>
            </a:lvl9pPr>
          </a:lstStyle>
          <a:p>
            <a:fld id="{C98A11E5-AFCC-4C84-9C78-65110C0ED52C}" type="slidenum">
              <a:rPr lang="it-IT" altLang="it-IT" sz="1300">
                <a:latin typeface="Arial" panose="020B0604020202020204" pitchFamily="34" charset="0"/>
              </a:rPr>
              <a:pPr/>
              <a:t>27</a:t>
            </a:fld>
            <a:endParaRPr lang="it-IT" altLang="it-IT" sz="130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13E1E6F-885D-A240-A0B6-834A88714181}" type="slidenum">
              <a:rPr lang="it-IT" smtClean="0"/>
              <a:t>29</a:t>
            </a:fld>
            <a:endParaRPr lang="it-IT"/>
          </a:p>
        </p:txBody>
      </p:sp>
    </p:spTree>
    <p:extLst>
      <p:ext uri="{BB962C8B-B14F-4D97-AF65-F5344CB8AC3E}">
        <p14:creationId xmlns:p14="http://schemas.microsoft.com/office/powerpoint/2010/main" val="1119385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7363E2C1-46DD-41FF-8E83-DCD0DC9D3688}" type="slidenum">
              <a:rPr lang="it-IT" altLang="it-IT" smtClean="0"/>
              <a:pPr>
                <a:defRPr/>
              </a:pPr>
              <a:t>32</a:t>
            </a:fld>
            <a:endParaRPr lang="it-IT" altLang="it-IT"/>
          </a:p>
        </p:txBody>
      </p:sp>
    </p:spTree>
    <p:extLst>
      <p:ext uri="{BB962C8B-B14F-4D97-AF65-F5344CB8AC3E}">
        <p14:creationId xmlns:p14="http://schemas.microsoft.com/office/powerpoint/2010/main" val="3279399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A57413EE-485A-483D-BE9E-F840652C667C}" type="slidenum">
              <a:rPr lang="it-IT" altLang="it-IT"/>
              <a:pPr>
                <a:defRPr/>
              </a:pPr>
              <a:t>‹N›</a:t>
            </a:fld>
            <a:endParaRPr lang="it-IT" altLang="it-IT"/>
          </a:p>
        </p:txBody>
      </p:sp>
    </p:spTree>
    <p:extLst>
      <p:ext uri="{BB962C8B-B14F-4D97-AF65-F5344CB8AC3E}">
        <p14:creationId xmlns:p14="http://schemas.microsoft.com/office/powerpoint/2010/main" val="751173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D69CC0DE-9997-4A6D-A8C3-CFBDD9E96737}" type="slidenum">
              <a:rPr lang="it-IT" altLang="it-IT"/>
              <a:pPr>
                <a:defRPr/>
              </a:pPr>
              <a:t>‹N›</a:t>
            </a:fld>
            <a:endParaRPr lang="it-IT" altLang="it-IT"/>
          </a:p>
        </p:txBody>
      </p:sp>
    </p:spTree>
    <p:extLst>
      <p:ext uri="{BB962C8B-B14F-4D97-AF65-F5344CB8AC3E}">
        <p14:creationId xmlns:p14="http://schemas.microsoft.com/office/powerpoint/2010/main" val="918906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1B76D3B4-5649-4D17-AB7F-166591C14DEA}" type="slidenum">
              <a:rPr lang="it-IT" altLang="it-IT"/>
              <a:pPr>
                <a:defRPr/>
              </a:pPr>
              <a:t>‹N›</a:t>
            </a:fld>
            <a:endParaRPr lang="it-IT" altLang="it-IT"/>
          </a:p>
        </p:txBody>
      </p:sp>
    </p:spTree>
    <p:extLst>
      <p:ext uri="{BB962C8B-B14F-4D97-AF65-F5344CB8AC3E}">
        <p14:creationId xmlns:p14="http://schemas.microsoft.com/office/powerpoint/2010/main" val="76991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Line 4">
            <a:extLst>
              <a:ext uri="{FF2B5EF4-FFF2-40B4-BE49-F238E27FC236}">
                <a16:creationId xmlns:a16="http://schemas.microsoft.com/office/drawing/2014/main" id="{9E8A0863-7A33-4E4B-9F54-C40F6E2CDAAB}"/>
              </a:ext>
            </a:extLst>
          </p:cNvPr>
          <p:cNvSpPr>
            <a:spLocks noChangeShapeType="1"/>
          </p:cNvSpPr>
          <p:nvPr/>
        </p:nvSpPr>
        <p:spPr bwMode="auto">
          <a:xfrm flipV="1">
            <a:off x="1060450" y="606425"/>
            <a:ext cx="7023100" cy="0"/>
          </a:xfrm>
          <a:prstGeom prst="line">
            <a:avLst/>
          </a:prstGeom>
          <a:noFill/>
          <a:ln w="25400">
            <a:solidFill>
              <a:srgbClr val="E64718"/>
            </a:solidFill>
            <a:round/>
            <a:headEnd/>
            <a:tailEnd/>
          </a:ln>
        </p:spPr>
        <p:txBody>
          <a:bodyPr/>
          <a:lstStyle/>
          <a:p>
            <a:pPr>
              <a:defRPr/>
            </a:pPr>
            <a:endParaRPr lang="it-IT"/>
          </a:p>
        </p:txBody>
      </p:sp>
      <p:pic>
        <p:nvPicPr>
          <p:cNvPr id="3" name="Picture 5" descr="pallino">
            <a:extLst>
              <a:ext uri="{FF2B5EF4-FFF2-40B4-BE49-F238E27FC236}">
                <a16:creationId xmlns:a16="http://schemas.microsoft.com/office/drawing/2014/main" id="{F619582E-733E-4D37-9019-B3F1A900AC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38" y="355600"/>
            <a:ext cx="461962"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12">
            <a:extLst>
              <a:ext uri="{FF2B5EF4-FFF2-40B4-BE49-F238E27FC236}">
                <a16:creationId xmlns:a16="http://schemas.microsoft.com/office/drawing/2014/main" id="{0AE66A48-5600-40ED-9D8C-939A25365F8B}"/>
              </a:ext>
            </a:extLst>
          </p:cNvPr>
          <p:cNvSpPr>
            <a:spLocks noChangeShapeType="1"/>
          </p:cNvSpPr>
          <p:nvPr userDrawn="1"/>
        </p:nvSpPr>
        <p:spPr bwMode="auto">
          <a:xfrm>
            <a:off x="1052513" y="6523038"/>
            <a:ext cx="7000875" cy="0"/>
          </a:xfrm>
          <a:prstGeom prst="line">
            <a:avLst/>
          </a:prstGeom>
          <a:noFill/>
          <a:ln w="15875">
            <a:solidFill>
              <a:schemeClr val="accent2"/>
            </a:solidFill>
            <a:round/>
            <a:headEnd/>
            <a:tailEnd/>
          </a:ln>
        </p:spPr>
        <p:txBody>
          <a:bodyPr>
            <a:spAutoFit/>
          </a:bodyPr>
          <a:lstStyle/>
          <a:p>
            <a:pPr>
              <a:defRPr/>
            </a:pPr>
            <a:endParaRPr lang="it-IT"/>
          </a:p>
        </p:txBody>
      </p:sp>
      <p:sp>
        <p:nvSpPr>
          <p:cNvPr id="5" name="Line 15">
            <a:extLst>
              <a:ext uri="{FF2B5EF4-FFF2-40B4-BE49-F238E27FC236}">
                <a16:creationId xmlns:a16="http://schemas.microsoft.com/office/drawing/2014/main" id="{86749ED5-11FD-4EFB-B370-47C0B2DB2A52}"/>
              </a:ext>
            </a:extLst>
          </p:cNvPr>
          <p:cNvSpPr>
            <a:spLocks noChangeShapeType="1"/>
          </p:cNvSpPr>
          <p:nvPr/>
        </p:nvSpPr>
        <p:spPr bwMode="auto">
          <a:xfrm flipV="1">
            <a:off x="1060450" y="606425"/>
            <a:ext cx="7023100" cy="0"/>
          </a:xfrm>
          <a:prstGeom prst="line">
            <a:avLst/>
          </a:prstGeom>
          <a:noFill/>
          <a:ln w="25400">
            <a:solidFill>
              <a:srgbClr val="E64718"/>
            </a:solidFill>
            <a:round/>
            <a:headEnd/>
            <a:tailEnd/>
          </a:ln>
        </p:spPr>
        <p:txBody>
          <a:bodyPr/>
          <a:lstStyle/>
          <a:p>
            <a:pPr>
              <a:defRPr/>
            </a:pPr>
            <a:endParaRPr lang="it-IT"/>
          </a:p>
        </p:txBody>
      </p:sp>
      <p:pic>
        <p:nvPicPr>
          <p:cNvPr id="6" name="Picture 16" descr="pallino">
            <a:extLst>
              <a:ext uri="{FF2B5EF4-FFF2-40B4-BE49-F238E27FC236}">
                <a16:creationId xmlns:a16="http://schemas.microsoft.com/office/drawing/2014/main" id="{1E8E9E29-BAA7-4C0E-AE2C-AED89083C3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38" y="355600"/>
            <a:ext cx="461962"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24">
            <a:extLst>
              <a:ext uri="{FF2B5EF4-FFF2-40B4-BE49-F238E27FC236}">
                <a16:creationId xmlns:a16="http://schemas.microsoft.com/office/drawing/2014/main" id="{987A5045-02B6-4763-B482-FD2A05FA0460}"/>
              </a:ext>
            </a:extLst>
          </p:cNvPr>
          <p:cNvSpPr>
            <a:spLocks noChangeShapeType="1"/>
          </p:cNvSpPr>
          <p:nvPr userDrawn="1"/>
        </p:nvSpPr>
        <p:spPr bwMode="auto">
          <a:xfrm flipV="1">
            <a:off x="1060450" y="606425"/>
            <a:ext cx="7023100" cy="0"/>
          </a:xfrm>
          <a:prstGeom prst="line">
            <a:avLst/>
          </a:prstGeom>
          <a:noFill/>
          <a:ln w="25400">
            <a:solidFill>
              <a:srgbClr val="E64718"/>
            </a:solidFill>
            <a:round/>
            <a:headEnd/>
            <a:tailEnd/>
          </a:ln>
        </p:spPr>
        <p:txBody>
          <a:bodyPr/>
          <a:lstStyle/>
          <a:p>
            <a:pPr>
              <a:defRPr/>
            </a:pPr>
            <a:endParaRPr lang="it-IT"/>
          </a:p>
        </p:txBody>
      </p:sp>
      <p:pic>
        <p:nvPicPr>
          <p:cNvPr id="8" name="Picture 25" descr="pallino">
            <a:extLst>
              <a:ext uri="{FF2B5EF4-FFF2-40B4-BE49-F238E27FC236}">
                <a16:creationId xmlns:a16="http://schemas.microsoft.com/office/drawing/2014/main" id="{4BC9FCB1-C532-4D95-88CA-B0514698D09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0238" y="355600"/>
            <a:ext cx="461962"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8" descr="Logo DAPP">
            <a:extLst>
              <a:ext uri="{FF2B5EF4-FFF2-40B4-BE49-F238E27FC236}">
                <a16:creationId xmlns:a16="http://schemas.microsoft.com/office/drawing/2014/main" id="{090EE67E-6AE6-4BED-8078-9E0844460A7A}"/>
              </a:ext>
            </a:extLst>
          </p:cNvPr>
          <p:cNvPicPr>
            <a:picLocks noChangeAspect="1" noChangeArrowheads="1"/>
          </p:cNvPicPr>
          <p:nvPr userDrawn="1"/>
        </p:nvPicPr>
        <p:blipFill>
          <a:blip r:embed="rId3">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4279900" y="119063"/>
            <a:ext cx="3824288"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080451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6370350E-AE94-48A3-8AFA-2AFAA97ADF7C}" type="slidenum">
              <a:rPr lang="it-IT" altLang="it-IT"/>
              <a:pPr>
                <a:defRPr/>
              </a:pPr>
              <a:t>‹N›</a:t>
            </a:fld>
            <a:endParaRPr lang="it-IT" altLang="it-IT"/>
          </a:p>
        </p:txBody>
      </p:sp>
    </p:spTree>
    <p:extLst>
      <p:ext uri="{BB962C8B-B14F-4D97-AF65-F5344CB8AC3E}">
        <p14:creationId xmlns:p14="http://schemas.microsoft.com/office/powerpoint/2010/main" val="1637034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EC230A74-3CAA-495E-A5C5-BD0C17F45BCF}" type="slidenum">
              <a:rPr lang="it-IT" altLang="it-IT"/>
              <a:pPr>
                <a:defRPr/>
              </a:pPr>
              <a:t>‹N›</a:t>
            </a:fld>
            <a:endParaRPr lang="it-IT" altLang="it-IT"/>
          </a:p>
        </p:txBody>
      </p:sp>
    </p:spTree>
    <p:extLst>
      <p:ext uri="{BB962C8B-B14F-4D97-AF65-F5344CB8AC3E}">
        <p14:creationId xmlns:p14="http://schemas.microsoft.com/office/powerpoint/2010/main" val="3745514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AE483340-A220-4FBE-8389-D1A0726D39A2}" type="slidenum">
              <a:rPr lang="it-IT" altLang="it-IT"/>
              <a:pPr>
                <a:defRPr/>
              </a:pPr>
              <a:t>‹N›</a:t>
            </a:fld>
            <a:endParaRPr lang="it-IT" altLang="it-IT"/>
          </a:p>
        </p:txBody>
      </p:sp>
    </p:spTree>
    <p:extLst>
      <p:ext uri="{BB962C8B-B14F-4D97-AF65-F5344CB8AC3E}">
        <p14:creationId xmlns:p14="http://schemas.microsoft.com/office/powerpoint/2010/main" val="2878438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9" name="Rectangle 6"/>
          <p:cNvSpPr>
            <a:spLocks noGrp="1" noChangeArrowheads="1"/>
          </p:cNvSpPr>
          <p:nvPr>
            <p:ph type="sldNum" sz="quarter" idx="12"/>
          </p:nvPr>
        </p:nvSpPr>
        <p:spPr>
          <a:ln/>
        </p:spPr>
        <p:txBody>
          <a:bodyPr/>
          <a:lstStyle>
            <a:lvl1pPr>
              <a:defRPr/>
            </a:lvl1pPr>
          </a:lstStyle>
          <a:p>
            <a:pPr>
              <a:defRPr/>
            </a:pPr>
            <a:fld id="{3AA32F75-6AD7-4068-BA94-79A5439BD37D}" type="slidenum">
              <a:rPr lang="it-IT" altLang="it-IT"/>
              <a:pPr>
                <a:defRPr/>
              </a:pPr>
              <a:t>‹N›</a:t>
            </a:fld>
            <a:endParaRPr lang="it-IT" altLang="it-IT"/>
          </a:p>
        </p:txBody>
      </p:sp>
    </p:spTree>
    <p:extLst>
      <p:ext uri="{BB962C8B-B14F-4D97-AF65-F5344CB8AC3E}">
        <p14:creationId xmlns:p14="http://schemas.microsoft.com/office/powerpoint/2010/main" val="2741026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5" name="Rectangle 6"/>
          <p:cNvSpPr>
            <a:spLocks noGrp="1" noChangeArrowheads="1"/>
          </p:cNvSpPr>
          <p:nvPr>
            <p:ph type="sldNum" sz="quarter" idx="12"/>
          </p:nvPr>
        </p:nvSpPr>
        <p:spPr>
          <a:ln/>
        </p:spPr>
        <p:txBody>
          <a:bodyPr/>
          <a:lstStyle>
            <a:lvl1pPr>
              <a:defRPr/>
            </a:lvl1pPr>
          </a:lstStyle>
          <a:p>
            <a:pPr>
              <a:defRPr/>
            </a:pPr>
            <a:fld id="{CD4C73D3-641B-4D63-91E6-0F2C58EDB395}" type="slidenum">
              <a:rPr lang="it-IT" altLang="it-IT"/>
              <a:pPr>
                <a:defRPr/>
              </a:pPr>
              <a:t>‹N›</a:t>
            </a:fld>
            <a:endParaRPr lang="it-IT" altLang="it-IT"/>
          </a:p>
        </p:txBody>
      </p:sp>
    </p:spTree>
    <p:extLst>
      <p:ext uri="{BB962C8B-B14F-4D97-AF65-F5344CB8AC3E}">
        <p14:creationId xmlns:p14="http://schemas.microsoft.com/office/powerpoint/2010/main" val="1180399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4" name="Rectangle 6"/>
          <p:cNvSpPr>
            <a:spLocks noGrp="1" noChangeArrowheads="1"/>
          </p:cNvSpPr>
          <p:nvPr>
            <p:ph type="sldNum" sz="quarter" idx="12"/>
          </p:nvPr>
        </p:nvSpPr>
        <p:spPr>
          <a:ln/>
        </p:spPr>
        <p:txBody>
          <a:bodyPr/>
          <a:lstStyle>
            <a:lvl1pPr>
              <a:defRPr/>
            </a:lvl1pPr>
          </a:lstStyle>
          <a:p>
            <a:pPr>
              <a:defRPr/>
            </a:pPr>
            <a:fld id="{1C5CCE62-BA64-47FD-BA7E-A49D952A228D}" type="slidenum">
              <a:rPr lang="it-IT" altLang="it-IT"/>
              <a:pPr>
                <a:defRPr/>
              </a:pPr>
              <a:t>‹N›</a:t>
            </a:fld>
            <a:endParaRPr lang="it-IT" altLang="it-IT"/>
          </a:p>
        </p:txBody>
      </p:sp>
    </p:spTree>
    <p:extLst>
      <p:ext uri="{BB962C8B-B14F-4D97-AF65-F5344CB8AC3E}">
        <p14:creationId xmlns:p14="http://schemas.microsoft.com/office/powerpoint/2010/main" val="2708210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429C0E51-7705-4605-833E-1921FF75EF4A}" type="slidenum">
              <a:rPr lang="it-IT" altLang="it-IT"/>
              <a:pPr>
                <a:defRPr/>
              </a:pPr>
              <a:t>‹N›</a:t>
            </a:fld>
            <a:endParaRPr lang="it-IT" altLang="it-IT"/>
          </a:p>
        </p:txBody>
      </p:sp>
    </p:spTree>
    <p:extLst>
      <p:ext uri="{BB962C8B-B14F-4D97-AF65-F5344CB8AC3E}">
        <p14:creationId xmlns:p14="http://schemas.microsoft.com/office/powerpoint/2010/main" val="3218471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AF9CCB1B-41E2-4B52-99FD-8FE1AFA6C28C}" type="slidenum">
              <a:rPr lang="it-IT" altLang="it-IT"/>
              <a:pPr>
                <a:defRPr/>
              </a:pPr>
              <a:t>‹N›</a:t>
            </a:fld>
            <a:endParaRPr lang="it-IT" altLang="it-IT"/>
          </a:p>
        </p:txBody>
      </p:sp>
    </p:spTree>
    <p:extLst>
      <p:ext uri="{BB962C8B-B14F-4D97-AF65-F5344CB8AC3E}">
        <p14:creationId xmlns:p14="http://schemas.microsoft.com/office/powerpoint/2010/main" val="2692536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atin typeface="+mn-lt"/>
              </a:defRPr>
            </a:lvl1pPr>
          </a:lstStyle>
          <a:p>
            <a:pPr>
              <a:defRPr/>
            </a:pPr>
            <a:endParaRPr lang="it-IT" alt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atin typeface="+mn-lt"/>
              </a:defRPr>
            </a:lvl1pPr>
          </a:lstStyle>
          <a:p>
            <a:pPr>
              <a:defRPr/>
            </a:pPr>
            <a:endParaRPr lang="it-IT" alt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atin typeface="+mn-lt"/>
              </a:defRPr>
            </a:lvl1pPr>
          </a:lstStyle>
          <a:p>
            <a:pPr>
              <a:defRPr/>
            </a:pPr>
            <a:fld id="{A69E28EB-F4B9-4E0F-9293-4E4805A8E6D1}"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4"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aserinik.it/" TargetMode="External"/><Relationship Id="rId2" Type="http://schemas.openxmlformats.org/officeDocument/2006/relationships/hyperlink" Target="mailto:stefano.caserini@polimi.it"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hyperlink" Target="http://www.ipcc.ch/"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www.caserinik.it/" TargetMode="External"/><Relationship Id="rId2" Type="http://schemas.openxmlformats.org/officeDocument/2006/relationships/hyperlink" Target="mailto:stefano.caserini@polimi.it"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ipcc.ch/sr15/"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asellaDiTesto 6"/>
          <p:cNvSpPr txBox="1">
            <a:spLocks noChangeArrowheads="1"/>
          </p:cNvSpPr>
          <p:nvPr/>
        </p:nvSpPr>
        <p:spPr bwMode="auto">
          <a:xfrm>
            <a:off x="0" y="4830251"/>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20700">
              <a:spcBef>
                <a:spcPct val="20000"/>
              </a:spcBef>
              <a:buChar char="•"/>
              <a:defRPr sz="3200">
                <a:solidFill>
                  <a:schemeClr val="tx1"/>
                </a:solidFill>
                <a:latin typeface="Arial" panose="020B0604020202020204" pitchFamily="34" charset="0"/>
              </a:defRPr>
            </a:lvl1pPr>
            <a:lvl2pPr marL="742950" indent="-285750" defTabSz="520700">
              <a:spcBef>
                <a:spcPct val="20000"/>
              </a:spcBef>
              <a:buChar char="–"/>
              <a:defRPr sz="2800">
                <a:solidFill>
                  <a:schemeClr val="tx1"/>
                </a:solidFill>
                <a:latin typeface="Arial" panose="020B0604020202020204" pitchFamily="34" charset="0"/>
              </a:defRPr>
            </a:lvl2pPr>
            <a:lvl3pPr marL="1143000" indent="-228600" defTabSz="520700">
              <a:spcBef>
                <a:spcPct val="20000"/>
              </a:spcBef>
              <a:buChar char="•"/>
              <a:defRPr sz="2400">
                <a:solidFill>
                  <a:schemeClr val="tx1"/>
                </a:solidFill>
                <a:latin typeface="Arial" panose="020B0604020202020204" pitchFamily="34" charset="0"/>
              </a:defRPr>
            </a:lvl3pPr>
            <a:lvl4pPr marL="1600200" indent="-228600" defTabSz="520700">
              <a:spcBef>
                <a:spcPct val="20000"/>
              </a:spcBef>
              <a:buChar char="–"/>
              <a:defRPr sz="2000">
                <a:solidFill>
                  <a:schemeClr val="tx1"/>
                </a:solidFill>
                <a:latin typeface="Arial" panose="020B0604020202020204" pitchFamily="34" charset="0"/>
              </a:defRPr>
            </a:lvl4pPr>
            <a:lvl5pPr marL="2057400" indent="-228600" defTabSz="520700">
              <a:spcBef>
                <a:spcPct val="20000"/>
              </a:spcBef>
              <a:buChar char="»"/>
              <a:defRPr sz="2000">
                <a:solidFill>
                  <a:schemeClr val="tx1"/>
                </a:solidFill>
                <a:latin typeface="Arial" panose="020B0604020202020204" pitchFamily="34" charset="0"/>
              </a:defRPr>
            </a:lvl5pPr>
            <a:lvl6pPr marL="2514600" indent="-228600" defTabSz="5207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5207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5207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5207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400" b="1" i="1" dirty="0">
                <a:latin typeface="Times New Roman" panose="02020603050405020304" pitchFamily="18" charset="0"/>
                <a:ea typeface="Helvetica Neue"/>
                <a:cs typeface="Helvetica Neue"/>
              </a:rPr>
              <a:t>Stefano Caserini</a:t>
            </a:r>
          </a:p>
        </p:txBody>
      </p:sp>
      <p:sp>
        <p:nvSpPr>
          <p:cNvPr id="5124" name="CasellaDiTesto 7"/>
          <p:cNvSpPr txBox="1">
            <a:spLocks noChangeArrowheads="1"/>
          </p:cNvSpPr>
          <p:nvPr/>
        </p:nvSpPr>
        <p:spPr bwMode="auto">
          <a:xfrm>
            <a:off x="143508" y="5545703"/>
            <a:ext cx="8856984"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20700">
              <a:spcBef>
                <a:spcPct val="20000"/>
              </a:spcBef>
              <a:buChar char="•"/>
              <a:defRPr sz="3200">
                <a:solidFill>
                  <a:schemeClr val="tx1"/>
                </a:solidFill>
                <a:latin typeface="Arial" panose="020B0604020202020204" pitchFamily="34" charset="0"/>
              </a:defRPr>
            </a:lvl1pPr>
            <a:lvl2pPr marL="742950" indent="-285750" defTabSz="520700">
              <a:spcBef>
                <a:spcPct val="20000"/>
              </a:spcBef>
              <a:buChar char="–"/>
              <a:defRPr sz="2800">
                <a:solidFill>
                  <a:schemeClr val="tx1"/>
                </a:solidFill>
                <a:latin typeface="Arial" panose="020B0604020202020204" pitchFamily="34" charset="0"/>
              </a:defRPr>
            </a:lvl2pPr>
            <a:lvl3pPr marL="1143000" indent="-228600" defTabSz="520700">
              <a:spcBef>
                <a:spcPct val="20000"/>
              </a:spcBef>
              <a:buChar char="•"/>
              <a:defRPr sz="2400">
                <a:solidFill>
                  <a:schemeClr val="tx1"/>
                </a:solidFill>
                <a:latin typeface="Arial" panose="020B0604020202020204" pitchFamily="34" charset="0"/>
              </a:defRPr>
            </a:lvl3pPr>
            <a:lvl4pPr marL="1600200" indent="-228600" defTabSz="520700">
              <a:spcBef>
                <a:spcPct val="20000"/>
              </a:spcBef>
              <a:buChar char="–"/>
              <a:defRPr sz="2000">
                <a:solidFill>
                  <a:schemeClr val="tx1"/>
                </a:solidFill>
                <a:latin typeface="Arial" panose="020B0604020202020204" pitchFamily="34" charset="0"/>
              </a:defRPr>
            </a:lvl4pPr>
            <a:lvl5pPr marL="2057400" indent="-228600" defTabSz="520700">
              <a:spcBef>
                <a:spcPct val="20000"/>
              </a:spcBef>
              <a:buChar char="»"/>
              <a:defRPr sz="2000">
                <a:solidFill>
                  <a:schemeClr val="tx1"/>
                </a:solidFill>
                <a:latin typeface="Arial" panose="020B0604020202020204" pitchFamily="34" charset="0"/>
              </a:defRPr>
            </a:lvl5pPr>
            <a:lvl6pPr marL="2514600" indent="-228600" defTabSz="5207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5207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5207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5207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400" i="1" dirty="0">
                <a:latin typeface="Times New Roman" panose="02020603050405020304" pitchFamily="18" charset="0"/>
                <a:ea typeface="Helvetica Neue"/>
                <a:cs typeface="Helvetica Neue"/>
              </a:rPr>
              <a:t>Docente di Mitigazione dei Cambiamenti climatici </a:t>
            </a:r>
            <a:br>
              <a:rPr lang="it-IT" altLang="it-IT" sz="2400" i="1" dirty="0">
                <a:latin typeface="Times New Roman" panose="02020603050405020304" pitchFamily="18" charset="0"/>
                <a:ea typeface="Helvetica Neue"/>
                <a:cs typeface="Helvetica Neue"/>
              </a:rPr>
            </a:br>
            <a:r>
              <a:rPr lang="it-IT" altLang="it-IT" sz="2400" i="1" dirty="0">
                <a:latin typeface="Times New Roman" panose="02020603050405020304" pitchFamily="18" charset="0"/>
                <a:ea typeface="Helvetica Neue"/>
                <a:cs typeface="Helvetica Neue"/>
              </a:rPr>
              <a:t>Politecnico di Milano</a:t>
            </a:r>
            <a:br>
              <a:rPr lang="it-IT" altLang="it-IT" sz="2400" i="1" dirty="0">
                <a:latin typeface="Times New Roman" panose="02020603050405020304" pitchFamily="18" charset="0"/>
                <a:ea typeface="Helvetica Neue"/>
                <a:cs typeface="Helvetica Neue"/>
              </a:rPr>
            </a:br>
            <a:r>
              <a:rPr lang="it-IT" altLang="it-IT" sz="2000" i="1" dirty="0">
                <a:latin typeface="Times New Roman" panose="02020603050405020304" pitchFamily="18" charset="0"/>
                <a:ea typeface="Helvetica Neue"/>
                <a:cs typeface="Helvetica Neue"/>
                <a:hlinkClick r:id="rId2"/>
              </a:rPr>
              <a:t>stefano.caserini@polimi.it</a:t>
            </a:r>
            <a:r>
              <a:rPr lang="it-IT" altLang="it-IT" sz="2000" i="1" dirty="0">
                <a:latin typeface="Times New Roman" panose="02020603050405020304" pitchFamily="18" charset="0"/>
                <a:ea typeface="Helvetica Neue"/>
                <a:cs typeface="Helvetica Neue"/>
              </a:rPr>
              <a:t>   </a:t>
            </a:r>
            <a:r>
              <a:rPr lang="it-IT" altLang="it-IT" sz="2000" i="1" dirty="0">
                <a:latin typeface="Times New Roman" panose="02020603050405020304" pitchFamily="18" charset="0"/>
                <a:ea typeface="Helvetica Neue"/>
                <a:cs typeface="Helvetica Neue"/>
                <a:hlinkClick r:id="rId3"/>
              </a:rPr>
              <a:t>www.caserinik.it</a:t>
            </a:r>
            <a:r>
              <a:rPr lang="it-IT" altLang="it-IT" sz="2000" i="1" dirty="0">
                <a:latin typeface="Times New Roman" panose="02020603050405020304" pitchFamily="18" charset="0"/>
                <a:ea typeface="Helvetica Neue"/>
                <a:cs typeface="Helvetica Neue"/>
              </a:rPr>
              <a:t> @</a:t>
            </a:r>
            <a:r>
              <a:rPr lang="it-IT" altLang="it-IT" sz="2000" i="1" dirty="0" err="1">
                <a:latin typeface="Times New Roman" panose="02020603050405020304" pitchFamily="18" charset="0"/>
                <a:ea typeface="Helvetica Neue"/>
                <a:cs typeface="Helvetica Neue"/>
              </a:rPr>
              <a:t>Caserinik</a:t>
            </a:r>
            <a:r>
              <a:rPr lang="it-IT" altLang="it-IT" sz="2000" i="1" dirty="0">
                <a:latin typeface="Times New Roman" panose="02020603050405020304" pitchFamily="18" charset="0"/>
                <a:ea typeface="Helvetica Neue"/>
                <a:cs typeface="Helvetica Neue"/>
              </a:rPr>
              <a:t> </a:t>
            </a:r>
          </a:p>
        </p:txBody>
      </p:sp>
      <p:pic>
        <p:nvPicPr>
          <p:cNvPr id="5" name="Segnaposto contenuto 5" descr="Immagine che contiene screenshot&#10;&#10;Descrizione generata automaticamente">
            <a:extLst>
              <a:ext uri="{FF2B5EF4-FFF2-40B4-BE49-F238E27FC236}">
                <a16:creationId xmlns:a16="http://schemas.microsoft.com/office/drawing/2014/main" id="{4920AEF3-B07A-40C0-909D-767A21F8CF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 y="0"/>
            <a:ext cx="9204960" cy="4602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2005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866F46D-6799-4E81-A809-7C66B0CF3096}"/>
              </a:ext>
            </a:extLst>
          </p:cNvPr>
          <p:cNvPicPr>
            <a:picLocks noChangeAspect="1"/>
          </p:cNvPicPr>
          <p:nvPr/>
        </p:nvPicPr>
        <p:blipFill>
          <a:blip r:embed="rId2"/>
          <a:stretch>
            <a:fillRect/>
          </a:stretch>
        </p:blipFill>
        <p:spPr>
          <a:xfrm>
            <a:off x="467544" y="231480"/>
            <a:ext cx="7579392" cy="3629568"/>
          </a:xfrm>
          <a:prstGeom prst="rect">
            <a:avLst/>
          </a:prstGeom>
        </p:spPr>
      </p:pic>
      <p:sp>
        <p:nvSpPr>
          <p:cNvPr id="5" name="CasellaDiTesto 4">
            <a:extLst>
              <a:ext uri="{FF2B5EF4-FFF2-40B4-BE49-F238E27FC236}">
                <a16:creationId xmlns:a16="http://schemas.microsoft.com/office/drawing/2014/main" id="{4A4F102E-B43E-4EF3-9D45-D2182039FF5A}"/>
              </a:ext>
            </a:extLst>
          </p:cNvPr>
          <p:cNvSpPr txBox="1"/>
          <p:nvPr/>
        </p:nvSpPr>
        <p:spPr>
          <a:xfrm>
            <a:off x="0" y="4221088"/>
            <a:ext cx="3389743" cy="2677656"/>
          </a:xfrm>
          <a:prstGeom prst="rect">
            <a:avLst/>
          </a:prstGeom>
          <a:noFill/>
        </p:spPr>
        <p:txBody>
          <a:bodyPr wrap="square" rtlCol="0">
            <a:spAutoFit/>
          </a:bodyPr>
          <a:lstStyle/>
          <a:p>
            <a:pPr algn="ctr"/>
            <a:r>
              <a:rPr lang="it-IT" dirty="0">
                <a:solidFill>
                  <a:srgbClr val="FF0000"/>
                </a:solidFill>
              </a:rPr>
              <a:t>Le affermazioni sono raggruppate in paragrafi e </a:t>
            </a:r>
            <a:r>
              <a:rPr lang="it-IT" dirty="0" err="1">
                <a:solidFill>
                  <a:srgbClr val="FF0000"/>
                </a:solidFill>
              </a:rPr>
              <a:t>sottoparagrafi</a:t>
            </a:r>
            <a:r>
              <a:rPr lang="it-IT" dirty="0">
                <a:solidFill>
                  <a:srgbClr val="FF0000"/>
                </a:solidFill>
              </a:rPr>
              <a:t> numerati</a:t>
            </a:r>
          </a:p>
          <a:p>
            <a:pPr algn="ctr"/>
            <a:r>
              <a:rPr lang="it-IT" dirty="0">
                <a:solidFill>
                  <a:srgbClr val="FF0000"/>
                </a:solidFill>
              </a:rPr>
              <a:t>A: 10</a:t>
            </a:r>
            <a:br>
              <a:rPr lang="it-IT" dirty="0">
                <a:solidFill>
                  <a:srgbClr val="FF0000"/>
                </a:solidFill>
              </a:rPr>
            </a:br>
            <a:r>
              <a:rPr lang="it-IT" dirty="0">
                <a:solidFill>
                  <a:srgbClr val="FF0000"/>
                </a:solidFill>
              </a:rPr>
              <a:t>B: 28</a:t>
            </a:r>
            <a:br>
              <a:rPr lang="it-IT" dirty="0">
                <a:solidFill>
                  <a:srgbClr val="FF0000"/>
                </a:solidFill>
              </a:rPr>
            </a:br>
            <a:r>
              <a:rPr lang="it-IT" dirty="0">
                <a:solidFill>
                  <a:srgbClr val="FF0000"/>
                </a:solidFill>
              </a:rPr>
              <a:t>C: 19</a:t>
            </a:r>
            <a:br>
              <a:rPr lang="it-IT" dirty="0">
                <a:solidFill>
                  <a:srgbClr val="FF0000"/>
                </a:solidFill>
              </a:rPr>
            </a:br>
            <a:r>
              <a:rPr lang="it-IT" dirty="0">
                <a:solidFill>
                  <a:srgbClr val="FF0000"/>
                </a:solidFill>
              </a:rPr>
              <a:t>D: 35</a:t>
            </a:r>
          </a:p>
        </p:txBody>
      </p:sp>
      <p:grpSp>
        <p:nvGrpSpPr>
          <p:cNvPr id="6" name="Gruppo 5">
            <a:extLst>
              <a:ext uri="{FF2B5EF4-FFF2-40B4-BE49-F238E27FC236}">
                <a16:creationId xmlns:a16="http://schemas.microsoft.com/office/drawing/2014/main" id="{7CFBA86E-5A23-4D6B-BE68-CAE084B283E5}"/>
              </a:ext>
            </a:extLst>
          </p:cNvPr>
          <p:cNvGrpSpPr/>
          <p:nvPr/>
        </p:nvGrpSpPr>
        <p:grpSpPr>
          <a:xfrm>
            <a:off x="5245187" y="3760716"/>
            <a:ext cx="3744416" cy="1559947"/>
            <a:chOff x="5245187" y="3760716"/>
            <a:chExt cx="3744416" cy="1559947"/>
          </a:xfrm>
        </p:grpSpPr>
        <p:sp>
          <p:nvSpPr>
            <p:cNvPr id="3" name="CasellaDiTesto 2">
              <a:extLst>
                <a:ext uri="{FF2B5EF4-FFF2-40B4-BE49-F238E27FC236}">
                  <a16:creationId xmlns:a16="http://schemas.microsoft.com/office/drawing/2014/main" id="{91626CFB-D506-4B1E-A49D-858EA784F2FB}"/>
                </a:ext>
              </a:extLst>
            </p:cNvPr>
            <p:cNvSpPr txBox="1"/>
            <p:nvPr/>
          </p:nvSpPr>
          <p:spPr>
            <a:xfrm>
              <a:off x="5245187" y="4120334"/>
              <a:ext cx="3744416" cy="1200329"/>
            </a:xfrm>
            <a:prstGeom prst="rect">
              <a:avLst/>
            </a:prstGeom>
            <a:noFill/>
          </p:spPr>
          <p:txBody>
            <a:bodyPr wrap="square" rtlCol="0">
              <a:spAutoFit/>
            </a:bodyPr>
            <a:lstStyle/>
            <a:p>
              <a:pPr algn="ctr"/>
              <a:r>
                <a:rPr lang="it-IT" dirty="0">
                  <a:solidFill>
                    <a:srgbClr val="FF0000"/>
                  </a:solidFill>
                </a:rPr>
                <a:t>Rimandi ai capitoli del rapporto in cui si trovano i dettagli</a:t>
              </a:r>
            </a:p>
          </p:txBody>
        </p:sp>
        <p:cxnSp>
          <p:nvCxnSpPr>
            <p:cNvPr id="7" name="Connettore 2 6">
              <a:extLst>
                <a:ext uri="{FF2B5EF4-FFF2-40B4-BE49-F238E27FC236}">
                  <a16:creationId xmlns:a16="http://schemas.microsoft.com/office/drawing/2014/main" id="{7DFD5C9A-220C-4AAE-9260-D78104CBB812}"/>
                </a:ext>
              </a:extLst>
            </p:cNvPr>
            <p:cNvCxnSpPr/>
            <p:nvPr/>
          </p:nvCxnSpPr>
          <p:spPr bwMode="auto">
            <a:xfrm flipH="1" flipV="1">
              <a:off x="5940152" y="3760716"/>
              <a:ext cx="288032" cy="417396"/>
            </a:xfrm>
            <a:prstGeom prst="straightConnector1">
              <a:avLst/>
            </a:prstGeom>
            <a:noFill/>
            <a:ln w="38100" cap="flat" cmpd="sng" algn="ctr">
              <a:solidFill>
                <a:srgbClr val="FF33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 name="Connettore 2 7">
            <a:extLst>
              <a:ext uri="{FF2B5EF4-FFF2-40B4-BE49-F238E27FC236}">
                <a16:creationId xmlns:a16="http://schemas.microsoft.com/office/drawing/2014/main" id="{E2B0D997-4BE9-4A8C-94D3-FE643F4F5539}"/>
              </a:ext>
            </a:extLst>
          </p:cNvPr>
          <p:cNvCxnSpPr/>
          <p:nvPr/>
        </p:nvCxnSpPr>
        <p:spPr bwMode="auto">
          <a:xfrm flipV="1">
            <a:off x="755576" y="3429000"/>
            <a:ext cx="0" cy="792088"/>
          </a:xfrm>
          <a:prstGeom prst="straightConnector1">
            <a:avLst/>
          </a:prstGeom>
          <a:noFill/>
          <a:ln w="38100" cap="flat" cmpd="sng" algn="ctr">
            <a:solidFill>
              <a:srgbClr val="FF33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 name="Gruppo 1">
            <a:extLst>
              <a:ext uri="{FF2B5EF4-FFF2-40B4-BE49-F238E27FC236}">
                <a16:creationId xmlns:a16="http://schemas.microsoft.com/office/drawing/2014/main" id="{2E7612C4-1622-44A0-9DBE-0AB0D391ADCB}"/>
              </a:ext>
            </a:extLst>
          </p:cNvPr>
          <p:cNvGrpSpPr/>
          <p:nvPr/>
        </p:nvGrpSpPr>
        <p:grpSpPr>
          <a:xfrm>
            <a:off x="3882051" y="3760717"/>
            <a:ext cx="3744416" cy="3021670"/>
            <a:chOff x="3882051" y="3760717"/>
            <a:chExt cx="3744416" cy="3021670"/>
          </a:xfrm>
        </p:grpSpPr>
        <p:sp>
          <p:nvSpPr>
            <p:cNvPr id="9" name="CasellaDiTesto 8">
              <a:extLst>
                <a:ext uri="{FF2B5EF4-FFF2-40B4-BE49-F238E27FC236}">
                  <a16:creationId xmlns:a16="http://schemas.microsoft.com/office/drawing/2014/main" id="{AF7C03E9-236B-4FE1-805E-963FA132487D}"/>
                </a:ext>
              </a:extLst>
            </p:cNvPr>
            <p:cNvSpPr txBox="1"/>
            <p:nvPr/>
          </p:nvSpPr>
          <p:spPr>
            <a:xfrm>
              <a:off x="3882051" y="5582058"/>
              <a:ext cx="3744416" cy="1200329"/>
            </a:xfrm>
            <a:prstGeom prst="rect">
              <a:avLst/>
            </a:prstGeom>
            <a:noFill/>
          </p:spPr>
          <p:txBody>
            <a:bodyPr wrap="square" rtlCol="0">
              <a:spAutoFit/>
            </a:bodyPr>
            <a:lstStyle/>
            <a:p>
              <a:pPr algn="ctr"/>
              <a:r>
                <a:rPr lang="it-IT" dirty="0">
                  <a:solidFill>
                    <a:srgbClr val="FF0000"/>
                  </a:solidFill>
                </a:rPr>
                <a:t>Indicazioni sul livello di precisione/incertezza delle affermazioni</a:t>
              </a:r>
            </a:p>
          </p:txBody>
        </p:sp>
        <p:cxnSp>
          <p:nvCxnSpPr>
            <p:cNvPr id="10" name="Connettore 2 9">
              <a:extLst>
                <a:ext uri="{FF2B5EF4-FFF2-40B4-BE49-F238E27FC236}">
                  <a16:creationId xmlns:a16="http://schemas.microsoft.com/office/drawing/2014/main" id="{323C7026-B8C7-4A33-9F37-2F538B1D95CD}"/>
                </a:ext>
              </a:extLst>
            </p:cNvPr>
            <p:cNvCxnSpPr>
              <a:cxnSpLocks/>
            </p:cNvCxnSpPr>
            <p:nvPr/>
          </p:nvCxnSpPr>
          <p:spPr bwMode="auto">
            <a:xfrm flipH="1" flipV="1">
              <a:off x="4283970" y="3760717"/>
              <a:ext cx="144014" cy="1819232"/>
            </a:xfrm>
            <a:prstGeom prst="straightConnector1">
              <a:avLst/>
            </a:prstGeom>
            <a:noFill/>
            <a:ln w="38100" cap="flat" cmpd="sng" algn="ctr">
              <a:solidFill>
                <a:srgbClr val="FF33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410491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a:extLst>
              <a:ext uri="{FF2B5EF4-FFF2-40B4-BE49-F238E27FC236}">
                <a16:creationId xmlns:a16="http://schemas.microsoft.com/office/drawing/2014/main" id="{138E2AF4-C0AC-4D33-9D96-E6FFE28061AF}"/>
              </a:ext>
            </a:extLst>
          </p:cNvPr>
          <p:cNvSpPr txBox="1">
            <a:spLocks noChangeArrowheads="1"/>
          </p:cNvSpPr>
          <p:nvPr/>
        </p:nvSpPr>
        <p:spPr bwMode="auto">
          <a:xfrm>
            <a:off x="107505" y="2636912"/>
            <a:ext cx="4752527" cy="369550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en-US" sz="2000" dirty="0">
                <a:latin typeface="Times New Roman" panose="02020603050405020304" pitchFamily="18" charset="0"/>
              </a:rPr>
              <a:t>Nell’approccio quantitativo, </a:t>
            </a:r>
            <a:br>
              <a:rPr lang="it-IT" altLang="en-US" sz="2000" dirty="0">
                <a:latin typeface="Times New Roman" panose="02020603050405020304" pitchFamily="18" charset="0"/>
              </a:rPr>
            </a:br>
            <a:r>
              <a:rPr lang="it-IT" altLang="en-US" sz="2000" dirty="0">
                <a:latin typeface="Times New Roman" panose="02020603050405020304" pitchFamily="18" charset="0"/>
              </a:rPr>
              <a:t>i termini usati per indicare </a:t>
            </a:r>
            <a:br>
              <a:rPr lang="it-IT" altLang="en-US" sz="2000" dirty="0">
                <a:latin typeface="Times New Roman" panose="02020603050405020304" pitchFamily="18" charset="0"/>
              </a:rPr>
            </a:br>
            <a:r>
              <a:rPr lang="it-IT" altLang="en-US" sz="2000" dirty="0">
                <a:latin typeface="Times New Roman" panose="02020603050405020304" pitchFamily="18" charset="0"/>
              </a:rPr>
              <a:t>il grado di probabilità sono: </a:t>
            </a:r>
          </a:p>
          <a:p>
            <a:pPr eaLnBrk="1" hangingPunct="1">
              <a:spcBef>
                <a:spcPct val="10000"/>
              </a:spcBef>
              <a:buFontTx/>
              <a:buNone/>
            </a:pPr>
            <a:r>
              <a:rPr lang="it-IT" altLang="en-US" sz="2000" dirty="0">
                <a:latin typeface="Times New Roman" panose="02020603050405020304" pitchFamily="18" charset="0"/>
              </a:rPr>
              <a:t>Virtualmente certo:  	&gt; 99% Estremamente probabile: 	&gt; 95% </a:t>
            </a:r>
          </a:p>
          <a:p>
            <a:pPr eaLnBrk="1" hangingPunct="1">
              <a:spcBef>
                <a:spcPct val="10000"/>
              </a:spcBef>
              <a:buFontTx/>
              <a:buNone/>
            </a:pPr>
            <a:r>
              <a:rPr lang="it-IT" altLang="en-US" sz="2000" dirty="0">
                <a:latin typeface="Times New Roman" panose="02020603050405020304" pitchFamily="18" charset="0"/>
              </a:rPr>
              <a:t>Molto probabile:		&gt; 90% </a:t>
            </a:r>
          </a:p>
          <a:p>
            <a:pPr eaLnBrk="1" hangingPunct="1">
              <a:spcBef>
                <a:spcPct val="10000"/>
              </a:spcBef>
              <a:buFontTx/>
              <a:buNone/>
            </a:pPr>
            <a:r>
              <a:rPr lang="it-IT" altLang="en-US" sz="2000" dirty="0">
                <a:latin typeface="Times New Roman" panose="02020603050405020304" pitchFamily="18" charset="0"/>
              </a:rPr>
              <a:t>Probabile: 		&gt; 66% </a:t>
            </a:r>
          </a:p>
          <a:p>
            <a:pPr eaLnBrk="1" hangingPunct="1">
              <a:spcBef>
                <a:spcPct val="10000"/>
              </a:spcBef>
              <a:buFontTx/>
              <a:buNone/>
            </a:pPr>
            <a:r>
              <a:rPr lang="it-IT" altLang="en-US" sz="2000" dirty="0">
                <a:latin typeface="Times New Roman" panose="02020603050405020304" pitchFamily="18" charset="0"/>
              </a:rPr>
              <a:t>Più probabile che non: 	&gt; 50% </a:t>
            </a:r>
          </a:p>
          <a:p>
            <a:pPr eaLnBrk="1" hangingPunct="1">
              <a:spcBef>
                <a:spcPct val="10000"/>
              </a:spcBef>
              <a:buFontTx/>
              <a:buNone/>
            </a:pPr>
            <a:r>
              <a:rPr lang="it-IT" altLang="en-US" sz="2000" dirty="0">
                <a:latin typeface="Times New Roman" panose="02020603050405020304" pitchFamily="18" charset="0"/>
              </a:rPr>
              <a:t>Improbabile: 		&lt; 33% </a:t>
            </a:r>
          </a:p>
          <a:p>
            <a:pPr eaLnBrk="1" hangingPunct="1">
              <a:spcBef>
                <a:spcPct val="10000"/>
              </a:spcBef>
              <a:buFontTx/>
              <a:buNone/>
            </a:pPr>
            <a:r>
              <a:rPr lang="it-IT" altLang="en-US" sz="2000" dirty="0">
                <a:latin typeface="Times New Roman" panose="02020603050405020304" pitchFamily="18" charset="0"/>
              </a:rPr>
              <a:t>Molto improbabile: 	&lt; 10% </a:t>
            </a:r>
          </a:p>
          <a:p>
            <a:pPr eaLnBrk="1" hangingPunct="1">
              <a:spcBef>
                <a:spcPct val="10000"/>
              </a:spcBef>
              <a:buFontTx/>
              <a:buNone/>
            </a:pPr>
            <a:r>
              <a:rPr lang="it-IT" altLang="en-US" sz="2000" dirty="0">
                <a:latin typeface="Times New Roman" panose="02020603050405020304" pitchFamily="18" charset="0"/>
              </a:rPr>
              <a:t>Estremamente improbabile:&lt; 5%</a:t>
            </a:r>
          </a:p>
        </p:txBody>
      </p:sp>
      <p:sp>
        <p:nvSpPr>
          <p:cNvPr id="4" name="Text Box 2">
            <a:extLst>
              <a:ext uri="{FF2B5EF4-FFF2-40B4-BE49-F238E27FC236}">
                <a16:creationId xmlns:a16="http://schemas.microsoft.com/office/drawing/2014/main" id="{5D19207F-BAA8-4AF9-9397-FF0FC820B198}"/>
              </a:ext>
            </a:extLst>
          </p:cNvPr>
          <p:cNvSpPr txBox="1">
            <a:spLocks noChangeArrowheads="1"/>
          </p:cNvSpPr>
          <p:nvPr/>
        </p:nvSpPr>
        <p:spPr bwMode="auto">
          <a:xfrm>
            <a:off x="100013" y="163513"/>
            <a:ext cx="8897937" cy="2125839"/>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en-US" sz="2400" b="1" dirty="0">
                <a:latin typeface="Times New Roman" panose="02020603050405020304" pitchFamily="18" charset="0"/>
              </a:rPr>
              <a:t>Come in tutti i rapporti IPCC, molta attenzione è posta nel valutare e comunicazione l’incertezza dei dati, dei risultati e delle affermazioni contenute nel rapporto</a:t>
            </a:r>
          </a:p>
          <a:p>
            <a:pPr algn="ctr" eaLnBrk="1" hangingPunct="1">
              <a:spcBef>
                <a:spcPct val="50000"/>
              </a:spcBef>
              <a:buFontTx/>
              <a:buNone/>
            </a:pPr>
            <a:r>
              <a:rPr lang="it-IT" altLang="en-US" sz="2400" dirty="0">
                <a:latin typeface="Times New Roman" panose="02020603050405020304" pitchFamily="18" charset="0"/>
              </a:rPr>
              <a:t>Sono usati diversi tipi di approcci (quantitativo, semi-quantitativo, qualitativo), a seconda della natura dell’informazione disponibile</a:t>
            </a:r>
          </a:p>
        </p:txBody>
      </p:sp>
      <p:pic>
        <p:nvPicPr>
          <p:cNvPr id="2" name="Immagine 1">
            <a:extLst>
              <a:ext uri="{FF2B5EF4-FFF2-40B4-BE49-F238E27FC236}">
                <a16:creationId xmlns:a16="http://schemas.microsoft.com/office/drawing/2014/main" id="{3309F256-7D6E-4955-A7AF-5131805E961E}"/>
              </a:ext>
            </a:extLst>
          </p:cNvPr>
          <p:cNvPicPr>
            <a:picLocks noChangeAspect="1"/>
          </p:cNvPicPr>
          <p:nvPr/>
        </p:nvPicPr>
        <p:blipFill>
          <a:blip r:embed="rId2"/>
          <a:stretch>
            <a:fillRect/>
          </a:stretch>
        </p:blipFill>
        <p:spPr>
          <a:xfrm>
            <a:off x="3977425" y="3789040"/>
            <a:ext cx="5166575" cy="2520280"/>
          </a:xfrm>
          <a:prstGeom prst="rect">
            <a:avLst/>
          </a:prstGeom>
        </p:spPr>
      </p:pic>
      <p:sp>
        <p:nvSpPr>
          <p:cNvPr id="3" name="Rettangolo 2">
            <a:extLst>
              <a:ext uri="{FF2B5EF4-FFF2-40B4-BE49-F238E27FC236}">
                <a16:creationId xmlns:a16="http://schemas.microsoft.com/office/drawing/2014/main" id="{52E0CB96-8B50-47EC-9951-462B8B3D42C2}"/>
              </a:ext>
            </a:extLst>
          </p:cNvPr>
          <p:cNvSpPr/>
          <p:nvPr/>
        </p:nvSpPr>
        <p:spPr>
          <a:xfrm>
            <a:off x="4125552" y="2996952"/>
            <a:ext cx="4572000" cy="1015663"/>
          </a:xfrm>
          <a:prstGeom prst="rect">
            <a:avLst/>
          </a:prstGeom>
        </p:spPr>
        <p:txBody>
          <a:bodyPr>
            <a:spAutoFit/>
          </a:bodyPr>
          <a:lstStyle/>
          <a:p>
            <a:pPr algn="ctr" eaLnBrk="1" hangingPunct="1">
              <a:spcBef>
                <a:spcPct val="50000"/>
              </a:spcBef>
              <a:buFontTx/>
              <a:buNone/>
            </a:pPr>
            <a:r>
              <a:rPr lang="it-IT" altLang="en-US" sz="2000" dirty="0"/>
              <a:t>Il livello di confidenza dipende dall’entità e qualità delle informazioni disponibili e dal loro accordo</a:t>
            </a:r>
          </a:p>
        </p:txBody>
      </p:sp>
      <p:sp>
        <p:nvSpPr>
          <p:cNvPr id="6" name="Text Box 2">
            <a:extLst>
              <a:ext uri="{FF2B5EF4-FFF2-40B4-BE49-F238E27FC236}">
                <a16:creationId xmlns:a16="http://schemas.microsoft.com/office/drawing/2014/main" id="{779AB395-C64E-434B-B2BB-008764CF01AE}"/>
              </a:ext>
            </a:extLst>
          </p:cNvPr>
          <p:cNvSpPr txBox="1">
            <a:spLocks noChangeArrowheads="1"/>
          </p:cNvSpPr>
          <p:nvPr/>
        </p:nvSpPr>
        <p:spPr bwMode="auto">
          <a:xfrm>
            <a:off x="4283969" y="6381328"/>
            <a:ext cx="4713982" cy="463846"/>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lgn="ctr">
                <a:solidFill>
                  <a:srgbClr val="D6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1200" dirty="0">
                <a:latin typeface="Times New Roman" panose="02020603050405020304" pitchFamily="18" charset="0"/>
              </a:rPr>
              <a:t>Fonte: IPCC, 2010 </a:t>
            </a:r>
            <a:r>
              <a:rPr lang="en-US" altLang="it-IT" sz="1200" dirty="0">
                <a:latin typeface="Times New Roman" panose="02020603050405020304" pitchFamily="18" charset="0"/>
              </a:rPr>
              <a:t>Guidance Note for Lead Authors of the IPCC Fifth Assessment Report on Consistent Treatment of Uncertainties</a:t>
            </a:r>
            <a:endParaRPr lang="it-IT" altLang="it-IT" sz="1200" dirty="0">
              <a:latin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599B16C-5FD0-42A1-BB61-08BC445102DE}"/>
              </a:ext>
            </a:extLst>
          </p:cNvPr>
          <p:cNvSpPr txBox="1"/>
          <p:nvPr/>
        </p:nvSpPr>
        <p:spPr>
          <a:xfrm>
            <a:off x="395536" y="908720"/>
            <a:ext cx="8496944" cy="1569660"/>
          </a:xfrm>
          <a:prstGeom prst="rect">
            <a:avLst/>
          </a:prstGeom>
          <a:noFill/>
        </p:spPr>
        <p:txBody>
          <a:bodyPr wrap="square" rtlCol="0">
            <a:spAutoFit/>
          </a:bodyPr>
          <a:lstStyle/>
          <a:p>
            <a:pPr marL="342900" indent="-342900">
              <a:buFont typeface="Arial" panose="020B0604020202020204" pitchFamily="34" charset="0"/>
              <a:buChar char="•"/>
            </a:pPr>
            <a:r>
              <a:rPr lang="it-IT" dirty="0"/>
              <a:t>le attività umane hanno già causato un riscaldamento globale di circa </a:t>
            </a:r>
            <a:r>
              <a:rPr lang="it-IT" dirty="0">
                <a:solidFill>
                  <a:srgbClr val="FF0000"/>
                </a:solidFill>
              </a:rPr>
              <a:t>1,0°C</a:t>
            </a:r>
            <a:r>
              <a:rPr lang="it-IT" dirty="0"/>
              <a:t> rispetto ai livelli preindustriali</a:t>
            </a:r>
          </a:p>
          <a:p>
            <a:pPr marL="342900" indent="-342900">
              <a:buFont typeface="Arial" panose="020B0604020202020204" pitchFamily="34" charset="0"/>
              <a:buChar char="•"/>
            </a:pPr>
            <a:r>
              <a:rPr lang="it-IT" dirty="0"/>
              <a:t>Se la temperatura continuerà ad aumentare al tasso attuale, è </a:t>
            </a:r>
            <a:r>
              <a:rPr lang="it-IT" i="1" dirty="0"/>
              <a:t>probabile </a:t>
            </a:r>
            <a:r>
              <a:rPr lang="it-IT" dirty="0"/>
              <a:t>che si raggiungerà 1,5°C tra il 2030 e il 2052 </a:t>
            </a:r>
          </a:p>
        </p:txBody>
      </p:sp>
      <p:sp>
        <p:nvSpPr>
          <p:cNvPr id="3" name="CasellaDiTesto 2">
            <a:extLst>
              <a:ext uri="{FF2B5EF4-FFF2-40B4-BE49-F238E27FC236}">
                <a16:creationId xmlns:a16="http://schemas.microsoft.com/office/drawing/2014/main" id="{7529978C-402C-44D5-8C97-A53BB381DD0A}"/>
              </a:ext>
            </a:extLst>
          </p:cNvPr>
          <p:cNvSpPr txBox="1"/>
          <p:nvPr/>
        </p:nvSpPr>
        <p:spPr>
          <a:xfrm>
            <a:off x="683568" y="188640"/>
            <a:ext cx="8208912" cy="523220"/>
          </a:xfrm>
          <a:prstGeom prst="rect">
            <a:avLst/>
          </a:prstGeom>
          <a:noFill/>
        </p:spPr>
        <p:txBody>
          <a:bodyPr wrap="square" rtlCol="0">
            <a:spAutoFit/>
          </a:bodyPr>
          <a:lstStyle/>
          <a:p>
            <a:pPr marL="457200" indent="-457200">
              <a:spcAft>
                <a:spcPts val="1800"/>
              </a:spcAft>
              <a:buFont typeface="+mj-lt"/>
              <a:buAutoNum type="alphaUcPeriod"/>
            </a:pPr>
            <a:r>
              <a:rPr lang="it-IT" sz="2800" b="1" dirty="0"/>
              <a:t>Comprendere il riscaldamento globale di 1,5°C</a:t>
            </a:r>
          </a:p>
        </p:txBody>
      </p:sp>
      <p:pic>
        <p:nvPicPr>
          <p:cNvPr id="4" name="image3.jpg">
            <a:extLst>
              <a:ext uri="{FF2B5EF4-FFF2-40B4-BE49-F238E27FC236}">
                <a16:creationId xmlns:a16="http://schemas.microsoft.com/office/drawing/2014/main" id="{DBACD958-3D65-4EE9-8181-19504B1AFFA7}"/>
              </a:ext>
            </a:extLst>
          </p:cNvPr>
          <p:cNvPicPr/>
          <p:nvPr/>
        </p:nvPicPr>
        <p:blipFill rotWithShape="1">
          <a:blip r:embed="rId2"/>
          <a:srcRect b="44880"/>
          <a:stretch/>
        </p:blipFill>
        <p:spPr>
          <a:xfrm>
            <a:off x="1068368" y="2564904"/>
            <a:ext cx="7104032" cy="3991104"/>
          </a:xfrm>
          <a:prstGeom prst="rect">
            <a:avLst/>
          </a:prstGeom>
          <a:ln/>
        </p:spPr>
      </p:pic>
      <p:sp>
        <p:nvSpPr>
          <p:cNvPr id="5" name="Text Box 2">
            <a:extLst>
              <a:ext uri="{FF2B5EF4-FFF2-40B4-BE49-F238E27FC236}">
                <a16:creationId xmlns:a16="http://schemas.microsoft.com/office/drawing/2014/main" id="{959D2D72-B94B-499C-8D63-7D53454FAE62}"/>
              </a:ext>
            </a:extLst>
          </p:cNvPr>
          <p:cNvSpPr txBox="1">
            <a:spLocks noChangeArrowheads="1"/>
          </p:cNvSpPr>
          <p:nvPr/>
        </p:nvSpPr>
        <p:spPr bwMode="auto">
          <a:xfrm>
            <a:off x="5938027" y="6494244"/>
            <a:ext cx="3289981" cy="340735"/>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lgn="ctr">
                <a:solidFill>
                  <a:srgbClr val="D6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1600" dirty="0">
                <a:latin typeface="Times New Roman" panose="02020603050405020304" pitchFamily="18" charset="0"/>
              </a:rPr>
              <a:t>Fonte: IPCC – SR1,5°C –Fig. SPM1</a:t>
            </a:r>
          </a:p>
        </p:txBody>
      </p:sp>
      <p:sp>
        <p:nvSpPr>
          <p:cNvPr id="6" name="Rettangolo 5">
            <a:extLst>
              <a:ext uri="{FF2B5EF4-FFF2-40B4-BE49-F238E27FC236}">
                <a16:creationId xmlns:a16="http://schemas.microsoft.com/office/drawing/2014/main" id="{E77B13AC-5B94-4A56-B0A9-2894221973CB}"/>
              </a:ext>
            </a:extLst>
          </p:cNvPr>
          <p:cNvSpPr/>
          <p:nvPr/>
        </p:nvSpPr>
        <p:spPr bwMode="auto">
          <a:xfrm>
            <a:off x="4211960" y="4797152"/>
            <a:ext cx="4104456" cy="1418121"/>
          </a:xfrm>
          <a:prstGeom prst="rect">
            <a:avLst/>
          </a:prstGeom>
          <a:solidFill>
            <a:schemeClr val="bg1"/>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New Roman" panose="02020603050405020304" pitchFamily="18" charset="0"/>
            </a:endParaRPr>
          </a:p>
        </p:txBody>
      </p:sp>
      <p:sp>
        <p:nvSpPr>
          <p:cNvPr id="7" name="Rettangolo 6">
            <a:extLst>
              <a:ext uri="{FF2B5EF4-FFF2-40B4-BE49-F238E27FC236}">
                <a16:creationId xmlns:a16="http://schemas.microsoft.com/office/drawing/2014/main" id="{364B94AB-1339-48DE-996B-67FF49479F3A}"/>
              </a:ext>
            </a:extLst>
          </p:cNvPr>
          <p:cNvSpPr/>
          <p:nvPr/>
        </p:nvSpPr>
        <p:spPr bwMode="auto">
          <a:xfrm rot="16200000">
            <a:off x="7196232" y="2893991"/>
            <a:ext cx="2536728" cy="1418121"/>
          </a:xfrm>
          <a:prstGeom prst="rect">
            <a:avLst/>
          </a:prstGeom>
          <a:solidFill>
            <a:schemeClr val="bg1"/>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New Roman" panose="02020603050405020304" pitchFamily="18" charset="0"/>
            </a:endParaRPr>
          </a:p>
        </p:txBody>
      </p:sp>
    </p:spTree>
    <p:extLst>
      <p:ext uri="{BB962C8B-B14F-4D97-AF65-F5344CB8AC3E}">
        <p14:creationId xmlns:p14="http://schemas.microsoft.com/office/powerpoint/2010/main" val="3021996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0AF645C-0391-440F-AC8F-E8EC6FDA3442}"/>
              </a:ext>
            </a:extLst>
          </p:cNvPr>
          <p:cNvSpPr txBox="1"/>
          <p:nvPr/>
        </p:nvSpPr>
        <p:spPr>
          <a:xfrm>
            <a:off x="323528" y="620688"/>
            <a:ext cx="8352928" cy="2308324"/>
          </a:xfrm>
          <a:prstGeom prst="rect">
            <a:avLst/>
          </a:prstGeom>
          <a:noFill/>
        </p:spPr>
        <p:txBody>
          <a:bodyPr wrap="square" rtlCol="0">
            <a:spAutoFit/>
          </a:bodyPr>
          <a:lstStyle/>
          <a:p>
            <a:r>
              <a:rPr lang="it-IT" dirty="0"/>
              <a:t>A2. </a:t>
            </a:r>
            <a:r>
              <a:rPr lang="it-IT" b="1" i="1" dirty="0"/>
              <a:t>Il riscaldamento </a:t>
            </a:r>
            <a:r>
              <a:rPr lang="it-IT" i="1" dirty="0"/>
              <a:t>dovuto alle emissioni antropogeniche dal periodo preindustriale ad oggi</a:t>
            </a:r>
            <a:r>
              <a:rPr lang="it-IT" b="1" i="1" dirty="0"/>
              <a:t> persisterà per un periodo che va da secoli a millenni</a:t>
            </a:r>
            <a:r>
              <a:rPr lang="it-IT" i="1" dirty="0"/>
              <a:t> e continuerà a causare ulteriori cambiamenti a lungo termine nel sistema climatico, come l’innalzamento del livello del mare, con i conseguenti impatti (</a:t>
            </a:r>
            <a:r>
              <a:rPr lang="it-IT" i="1" dirty="0">
                <a:solidFill>
                  <a:srgbClr val="FF0000"/>
                </a:solidFill>
              </a:rPr>
              <a:t>confidenza alta</a:t>
            </a:r>
            <a:r>
              <a:rPr lang="it-IT" i="1" dirty="0"/>
              <a:t>)…</a:t>
            </a:r>
            <a:r>
              <a:rPr lang="it-IT" dirty="0">
                <a:solidFill>
                  <a:schemeClr val="bg1">
                    <a:lumMod val="65000"/>
                  </a:schemeClr>
                </a:solidFill>
              </a:rPr>
              <a:t>{1.2, 3.3, Figura 1.5, Figura SPM .1}</a:t>
            </a:r>
          </a:p>
        </p:txBody>
      </p:sp>
      <p:sp>
        <p:nvSpPr>
          <p:cNvPr id="4" name="CasellaDiTesto 3">
            <a:extLst>
              <a:ext uri="{FF2B5EF4-FFF2-40B4-BE49-F238E27FC236}">
                <a16:creationId xmlns:a16="http://schemas.microsoft.com/office/drawing/2014/main" id="{C649C01C-8535-4241-817A-3FFC627228C5}"/>
              </a:ext>
            </a:extLst>
          </p:cNvPr>
          <p:cNvSpPr txBox="1"/>
          <p:nvPr/>
        </p:nvSpPr>
        <p:spPr>
          <a:xfrm>
            <a:off x="395536" y="3897333"/>
            <a:ext cx="8352928" cy="1938992"/>
          </a:xfrm>
          <a:prstGeom prst="rect">
            <a:avLst/>
          </a:prstGeom>
          <a:noFill/>
        </p:spPr>
        <p:txBody>
          <a:bodyPr wrap="square" rtlCol="0">
            <a:spAutoFit/>
          </a:bodyPr>
          <a:lstStyle/>
          <a:p>
            <a:r>
              <a:rPr lang="it-IT" dirty="0"/>
              <a:t>A.3.1 Sono </a:t>
            </a:r>
            <a:r>
              <a:rPr lang="it-IT" b="1" i="1" dirty="0"/>
              <a:t>già</a:t>
            </a:r>
            <a:r>
              <a:rPr lang="it-IT" i="1" dirty="0"/>
              <a:t> stati osservati impatti del riscaldamento globale sui sistemi naturali e umani (confidenza alta). </a:t>
            </a:r>
            <a:r>
              <a:rPr lang="it-IT" b="1" i="1" dirty="0"/>
              <a:t>Molti</a:t>
            </a:r>
            <a:r>
              <a:rPr lang="it-IT" i="1" dirty="0"/>
              <a:t> ecosistemi terrestri e marini e alcuni dei servizi che essi forniscono sono </a:t>
            </a:r>
            <a:r>
              <a:rPr lang="it-IT" b="1" i="1" dirty="0"/>
              <a:t>già </a:t>
            </a:r>
            <a:r>
              <a:rPr lang="it-IT" i="1" dirty="0"/>
              <a:t>cambiati a causa del riscaldamento globale (</a:t>
            </a:r>
            <a:r>
              <a:rPr lang="it-IT" i="1" dirty="0">
                <a:solidFill>
                  <a:srgbClr val="FF0000"/>
                </a:solidFill>
              </a:rPr>
              <a:t>confidenza alta</a:t>
            </a:r>
            <a:r>
              <a:rPr lang="it-IT" i="1" dirty="0"/>
              <a:t>). {1.4, 3.4, 3.5, Figura SPM .2}</a:t>
            </a:r>
          </a:p>
        </p:txBody>
      </p:sp>
    </p:spTree>
    <p:extLst>
      <p:ext uri="{BB962C8B-B14F-4D97-AF65-F5344CB8AC3E}">
        <p14:creationId xmlns:p14="http://schemas.microsoft.com/office/powerpoint/2010/main" val="4092089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045F5FD-A549-487F-BF57-26072A4EB759}"/>
              </a:ext>
            </a:extLst>
          </p:cNvPr>
          <p:cNvPicPr>
            <a:picLocks noChangeAspect="1"/>
          </p:cNvPicPr>
          <p:nvPr/>
        </p:nvPicPr>
        <p:blipFill>
          <a:blip r:embed="rId2"/>
          <a:stretch>
            <a:fillRect/>
          </a:stretch>
        </p:blipFill>
        <p:spPr>
          <a:xfrm>
            <a:off x="0" y="1633024"/>
            <a:ext cx="9144000" cy="3591951"/>
          </a:xfrm>
          <a:prstGeom prst="rect">
            <a:avLst/>
          </a:prstGeom>
        </p:spPr>
      </p:pic>
      <p:sp>
        <p:nvSpPr>
          <p:cNvPr id="23554" name="Text Box 7">
            <a:extLst>
              <a:ext uri="{FF2B5EF4-FFF2-40B4-BE49-F238E27FC236}">
                <a16:creationId xmlns:a16="http://schemas.microsoft.com/office/drawing/2014/main" id="{2B5D96FF-F418-467C-8393-CD304D3E6ED5}"/>
              </a:ext>
            </a:extLst>
          </p:cNvPr>
          <p:cNvSpPr txBox="1">
            <a:spLocks noChangeArrowheads="1"/>
          </p:cNvSpPr>
          <p:nvPr/>
        </p:nvSpPr>
        <p:spPr bwMode="auto">
          <a:xfrm>
            <a:off x="233363" y="147638"/>
            <a:ext cx="8659812" cy="1202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400" b="1" dirty="0">
                <a:latin typeface="Times New Roman" panose="02020603050405020304" pitchFamily="18" charset="0"/>
              </a:rPr>
              <a:t>Ci stiamo rapidamente avvicinando ai livelli di temperature associati a rischi elevati per diverse categorie di impatti</a:t>
            </a:r>
            <a:br>
              <a:rPr lang="it-IT" altLang="it-IT" sz="2400" b="1" dirty="0">
                <a:latin typeface="Times New Roman" panose="02020603050405020304" pitchFamily="18" charset="0"/>
              </a:rPr>
            </a:br>
            <a:r>
              <a:rPr lang="it-IT" altLang="it-IT" sz="2400" dirty="0">
                <a:latin typeface="Times New Roman" panose="02020603050405020304" pitchFamily="18" charset="0"/>
              </a:rPr>
              <a:t>(chiamati «motivi di preoccupazione», «</a:t>
            </a:r>
            <a:r>
              <a:rPr lang="it-IT" altLang="it-IT" sz="2400" dirty="0" err="1">
                <a:latin typeface="Times New Roman" panose="02020603050405020304" pitchFamily="18" charset="0"/>
              </a:rPr>
              <a:t>Reasons</a:t>
            </a:r>
            <a:r>
              <a:rPr lang="it-IT" altLang="it-IT" sz="2400" dirty="0">
                <a:latin typeface="Times New Roman" panose="02020603050405020304" pitchFamily="18" charset="0"/>
              </a:rPr>
              <a:t> for </a:t>
            </a:r>
            <a:r>
              <a:rPr lang="it-IT" altLang="it-IT" sz="2400" dirty="0" err="1">
                <a:latin typeface="Times New Roman" panose="02020603050405020304" pitchFamily="18" charset="0"/>
              </a:rPr>
              <a:t>Concern</a:t>
            </a:r>
            <a:r>
              <a:rPr lang="it-IT" altLang="it-IT" sz="2400" dirty="0">
                <a:latin typeface="Times New Roman" panose="02020603050405020304" pitchFamily="18" charset="0"/>
              </a:rPr>
              <a:t>»)</a:t>
            </a:r>
          </a:p>
        </p:txBody>
      </p:sp>
      <p:sp>
        <p:nvSpPr>
          <p:cNvPr id="3" name="CasellaDiTesto 2">
            <a:extLst>
              <a:ext uri="{FF2B5EF4-FFF2-40B4-BE49-F238E27FC236}">
                <a16:creationId xmlns:a16="http://schemas.microsoft.com/office/drawing/2014/main" id="{F7554DE5-8ABA-4AEC-B7A4-32DCDF5D0DE9}"/>
              </a:ext>
            </a:extLst>
          </p:cNvPr>
          <p:cNvSpPr txBox="1">
            <a:spLocks noChangeArrowheads="1"/>
          </p:cNvSpPr>
          <p:nvPr/>
        </p:nvSpPr>
        <p:spPr bwMode="auto">
          <a:xfrm>
            <a:off x="-324544" y="6991985"/>
            <a:ext cx="8470900"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en-US" sz="2000" i="1" dirty="0">
                <a:solidFill>
                  <a:srgbClr val="00B050"/>
                </a:solidFill>
                <a:latin typeface="Times New Roman" panose="02020603050405020304" pitchFamily="18" charset="0"/>
              </a:rPr>
              <a:t>«…mantenere l’aumento della temperatura media globale ben al di sotto di 2 °C rispetto ai livelli </a:t>
            </a:r>
            <a:r>
              <a:rPr lang="it-IT" altLang="en-US" sz="2000" i="1" dirty="0" err="1">
                <a:solidFill>
                  <a:srgbClr val="00B050"/>
                </a:solidFill>
                <a:latin typeface="Times New Roman" panose="02020603050405020304" pitchFamily="18" charset="0"/>
              </a:rPr>
              <a:t>pre</a:t>
            </a:r>
            <a:r>
              <a:rPr lang="it-IT" altLang="en-US" sz="2000" i="1" dirty="0">
                <a:solidFill>
                  <a:srgbClr val="00B050"/>
                </a:solidFill>
                <a:latin typeface="Times New Roman" panose="02020603050405020304" pitchFamily="18" charset="0"/>
              </a:rPr>
              <a:t>-industriali, e perseguire sforzi volti a limitare l’aumento di temperatura a 1,5 °C» (Art.3, Accordo di Parigi)</a:t>
            </a:r>
            <a:endParaRPr lang="en-GB" altLang="en-US" sz="2000" i="1" dirty="0">
              <a:solidFill>
                <a:srgbClr val="00B050"/>
              </a:solidFill>
              <a:latin typeface="Times New Roman" panose="02020603050405020304" pitchFamily="18" charset="0"/>
            </a:endParaRPr>
          </a:p>
        </p:txBody>
      </p:sp>
      <p:sp>
        <p:nvSpPr>
          <p:cNvPr id="40964" name="Line 4">
            <a:extLst>
              <a:ext uri="{FF2B5EF4-FFF2-40B4-BE49-F238E27FC236}">
                <a16:creationId xmlns:a16="http://schemas.microsoft.com/office/drawing/2014/main" id="{B1098D82-CB99-4828-AF62-1AAC3ECA152D}"/>
              </a:ext>
            </a:extLst>
          </p:cNvPr>
          <p:cNvSpPr>
            <a:spLocks noChangeShapeType="1"/>
          </p:cNvSpPr>
          <p:nvPr/>
        </p:nvSpPr>
        <p:spPr bwMode="auto">
          <a:xfrm flipV="1">
            <a:off x="648224" y="2293200"/>
            <a:ext cx="5940000" cy="0"/>
          </a:xfrm>
          <a:prstGeom prst="line">
            <a:avLst/>
          </a:prstGeom>
          <a:noFill/>
          <a:ln w="50800">
            <a:solidFill>
              <a:srgbClr val="00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endParaRPr lang="it-IT"/>
          </a:p>
        </p:txBody>
      </p:sp>
      <p:sp>
        <p:nvSpPr>
          <p:cNvPr id="10" name="Line 4">
            <a:extLst>
              <a:ext uri="{FF2B5EF4-FFF2-40B4-BE49-F238E27FC236}">
                <a16:creationId xmlns:a16="http://schemas.microsoft.com/office/drawing/2014/main" id="{AF0DB098-3F15-4DDB-8962-94B0B3118509}"/>
              </a:ext>
            </a:extLst>
          </p:cNvPr>
          <p:cNvSpPr>
            <a:spLocks noChangeShapeType="1"/>
          </p:cNvSpPr>
          <p:nvPr/>
        </p:nvSpPr>
        <p:spPr bwMode="auto">
          <a:xfrm flipV="1">
            <a:off x="648224" y="2764800"/>
            <a:ext cx="5940000" cy="0"/>
          </a:xfrm>
          <a:prstGeom prst="line">
            <a:avLst/>
          </a:prstGeom>
          <a:noFill/>
          <a:ln w="50800">
            <a:solidFill>
              <a:srgbClr val="00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endParaRPr lang="it-IT"/>
          </a:p>
        </p:txBody>
      </p:sp>
      <p:sp>
        <p:nvSpPr>
          <p:cNvPr id="11" name="CasellaDiTesto 2">
            <a:extLst>
              <a:ext uri="{FF2B5EF4-FFF2-40B4-BE49-F238E27FC236}">
                <a16:creationId xmlns:a16="http://schemas.microsoft.com/office/drawing/2014/main" id="{A39BA801-B6D5-46D7-8A05-EB2183FC1508}"/>
              </a:ext>
            </a:extLst>
          </p:cNvPr>
          <p:cNvSpPr txBox="1">
            <a:spLocks noChangeArrowheads="1"/>
          </p:cNvSpPr>
          <p:nvPr/>
        </p:nvSpPr>
        <p:spPr bwMode="auto">
          <a:xfrm>
            <a:off x="422275" y="5589240"/>
            <a:ext cx="8470900"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en-US" sz="2000" i="1" dirty="0">
                <a:solidFill>
                  <a:srgbClr val="00B050"/>
                </a:solidFill>
                <a:latin typeface="Times New Roman" panose="02020603050405020304" pitchFamily="18" charset="0"/>
              </a:rPr>
              <a:t>«…mantenere l’aumento della temperatura media globale ben al di sotto di 2 °C rispetto ai livelli </a:t>
            </a:r>
            <a:r>
              <a:rPr lang="it-IT" altLang="en-US" sz="2000" i="1" dirty="0" err="1">
                <a:solidFill>
                  <a:srgbClr val="00B050"/>
                </a:solidFill>
                <a:latin typeface="Times New Roman" panose="02020603050405020304" pitchFamily="18" charset="0"/>
              </a:rPr>
              <a:t>pre</a:t>
            </a:r>
            <a:r>
              <a:rPr lang="it-IT" altLang="en-US" sz="2000" i="1" dirty="0">
                <a:solidFill>
                  <a:srgbClr val="00B050"/>
                </a:solidFill>
                <a:latin typeface="Times New Roman" panose="02020603050405020304" pitchFamily="18" charset="0"/>
              </a:rPr>
              <a:t>-industriali, e perseguire sforzi volti a limitare l’aumento di temperatura a 1,5 °C» (Art.3, Accordo di Parigi)</a:t>
            </a:r>
            <a:endParaRPr lang="en-GB" altLang="en-US" sz="2000" i="1" dirty="0">
              <a:solidFill>
                <a:srgbClr val="00B050"/>
              </a:solidFill>
              <a:latin typeface="Times New Roman" panose="02020603050405020304" pitchFamily="18" charset="0"/>
            </a:endParaRPr>
          </a:p>
        </p:txBody>
      </p:sp>
      <p:sp>
        <p:nvSpPr>
          <p:cNvPr id="9" name="Text Box 2">
            <a:extLst>
              <a:ext uri="{FF2B5EF4-FFF2-40B4-BE49-F238E27FC236}">
                <a16:creationId xmlns:a16="http://schemas.microsoft.com/office/drawing/2014/main" id="{3EAABF09-3075-40FA-93F0-334F9A3F46A9}"/>
              </a:ext>
            </a:extLst>
          </p:cNvPr>
          <p:cNvSpPr txBox="1">
            <a:spLocks noChangeArrowheads="1"/>
          </p:cNvSpPr>
          <p:nvPr/>
        </p:nvSpPr>
        <p:spPr bwMode="auto">
          <a:xfrm>
            <a:off x="5938027" y="6494244"/>
            <a:ext cx="3289981" cy="340735"/>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lgn="ctr">
                <a:solidFill>
                  <a:srgbClr val="D6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1600" dirty="0">
                <a:latin typeface="Times New Roman" panose="02020603050405020304" pitchFamily="18" charset="0"/>
              </a:rPr>
              <a:t>Fonte: IPCC – SR1,5°C –Fig. SPM2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64"/>
                                        </p:tgtEl>
                                        <p:attrNameLst>
                                          <p:attrName>style.visibility</p:attrName>
                                        </p:attrNameLst>
                                      </p:cBhvr>
                                      <p:to>
                                        <p:strVal val="visible"/>
                                      </p:to>
                                    </p:set>
                                    <p:animEffect transition="in" filter="fade">
                                      <p:cBhvr>
                                        <p:cTn id="12" dur="500"/>
                                        <p:tgtEl>
                                          <p:spTgt spid="4096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o 10">
            <a:extLst>
              <a:ext uri="{FF2B5EF4-FFF2-40B4-BE49-F238E27FC236}">
                <a16:creationId xmlns:a16="http://schemas.microsoft.com/office/drawing/2014/main" id="{8C8EA67F-0B85-4148-A754-3BAD5044399C}"/>
              </a:ext>
            </a:extLst>
          </p:cNvPr>
          <p:cNvGrpSpPr/>
          <p:nvPr/>
        </p:nvGrpSpPr>
        <p:grpSpPr>
          <a:xfrm>
            <a:off x="4283969" y="1767840"/>
            <a:ext cx="4860032" cy="5009966"/>
            <a:chOff x="4283969" y="1868538"/>
            <a:chExt cx="4860032" cy="4909268"/>
          </a:xfrm>
        </p:grpSpPr>
        <p:pic>
          <p:nvPicPr>
            <p:cNvPr id="2" name="Picture 6">
              <a:extLst>
                <a:ext uri="{FF2B5EF4-FFF2-40B4-BE49-F238E27FC236}">
                  <a16:creationId xmlns:a16="http://schemas.microsoft.com/office/drawing/2014/main" id="{DA3FD1B2-9846-454D-BBC6-DC48519788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787" t="24348" r="12620" b="31557"/>
            <a:stretch/>
          </p:blipFill>
          <p:spPr bwMode="auto">
            <a:xfrm>
              <a:off x="4283969" y="1868538"/>
              <a:ext cx="4860032" cy="4392488"/>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lgn="ctr">
                  <a:solidFill>
                    <a:srgbClr val="D6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5">
              <a:extLst>
                <a:ext uri="{FF2B5EF4-FFF2-40B4-BE49-F238E27FC236}">
                  <a16:creationId xmlns:a16="http://schemas.microsoft.com/office/drawing/2014/main" id="{FCC53883-D820-4609-B6C5-C6F4E415709E}"/>
                </a:ext>
              </a:extLst>
            </p:cNvPr>
            <p:cNvSpPr txBox="1">
              <a:spLocks noChangeArrowheads="1"/>
            </p:cNvSpPr>
            <p:nvPr/>
          </p:nvSpPr>
          <p:spPr bwMode="auto">
            <a:xfrm>
              <a:off x="4834385" y="6441256"/>
              <a:ext cx="3759200" cy="336550"/>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lgn="ctr">
                  <a:solidFill>
                    <a:srgbClr val="D6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en-US" sz="1600" dirty="0">
                  <a:latin typeface="Times New Roman" panose="02020603050405020304" pitchFamily="18" charset="0"/>
                </a:rPr>
                <a:t>Fonte: IPCC-AR5 WG2, Box TS.5 Figure 1</a:t>
              </a:r>
            </a:p>
          </p:txBody>
        </p:sp>
        <p:sp>
          <p:nvSpPr>
            <p:cNvPr id="6" name="Text Box 5">
              <a:extLst>
                <a:ext uri="{FF2B5EF4-FFF2-40B4-BE49-F238E27FC236}">
                  <a16:creationId xmlns:a16="http://schemas.microsoft.com/office/drawing/2014/main" id="{451B780D-F20A-426D-B3F9-2BD6E46F8551}"/>
                </a:ext>
              </a:extLst>
            </p:cNvPr>
            <p:cNvSpPr txBox="1">
              <a:spLocks noChangeArrowheads="1"/>
            </p:cNvSpPr>
            <p:nvPr/>
          </p:nvSpPr>
          <p:spPr bwMode="auto">
            <a:xfrm>
              <a:off x="5076056" y="1930282"/>
              <a:ext cx="2534966" cy="463846"/>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lgn="ctr">
                  <a:solidFill>
                    <a:srgbClr val="D6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en-US" sz="2400" b="1" dirty="0">
                  <a:latin typeface="Times New Roman" panose="02020603050405020304" pitchFamily="18" charset="0"/>
                </a:rPr>
                <a:t>IPCC-AR5 (2013)</a:t>
              </a:r>
            </a:p>
          </p:txBody>
        </p:sp>
      </p:grpSp>
      <p:pic>
        <p:nvPicPr>
          <p:cNvPr id="4" name="Immagine 3">
            <a:extLst>
              <a:ext uri="{FF2B5EF4-FFF2-40B4-BE49-F238E27FC236}">
                <a16:creationId xmlns:a16="http://schemas.microsoft.com/office/drawing/2014/main" id="{5C917BD8-DDCD-4E66-8110-AFEECC546101}"/>
              </a:ext>
            </a:extLst>
          </p:cNvPr>
          <p:cNvPicPr>
            <a:picLocks/>
          </p:cNvPicPr>
          <p:nvPr/>
        </p:nvPicPr>
        <p:blipFill rotWithShape="1">
          <a:blip r:embed="rId3"/>
          <a:srcRect r="29525"/>
          <a:stretch/>
        </p:blipFill>
        <p:spPr>
          <a:xfrm>
            <a:off x="19223" y="4005288"/>
            <a:ext cx="4264745" cy="2016000"/>
          </a:xfrm>
          <a:prstGeom prst="rect">
            <a:avLst/>
          </a:prstGeom>
        </p:spPr>
      </p:pic>
      <p:sp>
        <p:nvSpPr>
          <p:cNvPr id="5" name="Line 4">
            <a:extLst>
              <a:ext uri="{FF2B5EF4-FFF2-40B4-BE49-F238E27FC236}">
                <a16:creationId xmlns:a16="http://schemas.microsoft.com/office/drawing/2014/main" id="{3F7805F1-209A-44F5-B38C-C3568D788F44}"/>
              </a:ext>
            </a:extLst>
          </p:cNvPr>
          <p:cNvSpPr>
            <a:spLocks noChangeShapeType="1"/>
          </p:cNvSpPr>
          <p:nvPr/>
        </p:nvSpPr>
        <p:spPr bwMode="auto">
          <a:xfrm flipV="1">
            <a:off x="555928" y="4388817"/>
            <a:ext cx="8409600" cy="0"/>
          </a:xfrm>
          <a:prstGeom prst="line">
            <a:avLst/>
          </a:prstGeom>
          <a:noFill/>
          <a:ln w="50800">
            <a:solidFill>
              <a:srgbClr val="00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endParaRPr lang="it-IT"/>
          </a:p>
        </p:txBody>
      </p:sp>
      <p:sp>
        <p:nvSpPr>
          <p:cNvPr id="7" name="Text Box 5">
            <a:extLst>
              <a:ext uri="{FF2B5EF4-FFF2-40B4-BE49-F238E27FC236}">
                <a16:creationId xmlns:a16="http://schemas.microsoft.com/office/drawing/2014/main" id="{22AEA32D-B9E5-4615-A13F-5679B42E75CA}"/>
              </a:ext>
            </a:extLst>
          </p:cNvPr>
          <p:cNvSpPr txBox="1">
            <a:spLocks noChangeArrowheads="1"/>
          </p:cNvSpPr>
          <p:nvPr/>
        </p:nvSpPr>
        <p:spPr bwMode="auto">
          <a:xfrm>
            <a:off x="794344" y="2974645"/>
            <a:ext cx="2714502" cy="463846"/>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lgn="ctr">
                <a:solidFill>
                  <a:srgbClr val="D6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en-US" sz="2400" b="1" dirty="0">
                <a:latin typeface="Times New Roman" panose="02020603050405020304" pitchFamily="18" charset="0"/>
              </a:rPr>
              <a:t>IPCC-SR1.5 (2018)</a:t>
            </a:r>
          </a:p>
        </p:txBody>
      </p:sp>
      <p:sp>
        <p:nvSpPr>
          <p:cNvPr id="9" name="Line 4">
            <a:extLst>
              <a:ext uri="{FF2B5EF4-FFF2-40B4-BE49-F238E27FC236}">
                <a16:creationId xmlns:a16="http://schemas.microsoft.com/office/drawing/2014/main" id="{B2255518-9632-4656-8F12-BA07EFDE40AF}"/>
              </a:ext>
            </a:extLst>
          </p:cNvPr>
          <p:cNvSpPr>
            <a:spLocks noChangeShapeType="1"/>
          </p:cNvSpPr>
          <p:nvPr/>
        </p:nvSpPr>
        <p:spPr bwMode="auto">
          <a:xfrm flipV="1">
            <a:off x="555928" y="4649865"/>
            <a:ext cx="8409600" cy="0"/>
          </a:xfrm>
          <a:prstGeom prst="line">
            <a:avLst/>
          </a:prstGeom>
          <a:noFill/>
          <a:ln w="50800">
            <a:solidFill>
              <a:srgbClr val="00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endParaRPr lang="it-IT"/>
          </a:p>
        </p:txBody>
      </p:sp>
      <p:sp>
        <p:nvSpPr>
          <p:cNvPr id="10" name="CasellaDiTesto 9">
            <a:extLst>
              <a:ext uri="{FF2B5EF4-FFF2-40B4-BE49-F238E27FC236}">
                <a16:creationId xmlns:a16="http://schemas.microsoft.com/office/drawing/2014/main" id="{8764765B-A7BB-4E3E-8757-EA2F73111A4B}"/>
              </a:ext>
            </a:extLst>
          </p:cNvPr>
          <p:cNvSpPr txBox="1"/>
          <p:nvPr/>
        </p:nvSpPr>
        <p:spPr>
          <a:xfrm>
            <a:off x="418887" y="118648"/>
            <a:ext cx="8533480" cy="1569660"/>
          </a:xfrm>
          <a:prstGeom prst="rect">
            <a:avLst/>
          </a:prstGeom>
          <a:noFill/>
        </p:spPr>
        <p:txBody>
          <a:bodyPr wrap="square" rtlCol="0">
            <a:spAutoFit/>
          </a:bodyPr>
          <a:lstStyle/>
          <a:p>
            <a:r>
              <a:rPr lang="it-IT" dirty="0"/>
              <a:t>B.5.7 </a:t>
            </a:r>
            <a:r>
              <a:rPr lang="it-IT" i="1" dirty="0"/>
              <a:t>Ci sono diversi elementi a sostegno del fatto che dal 5° Rapporto di Valutazione sul Clima (AR5) </a:t>
            </a:r>
            <a:r>
              <a:rPr lang="it-IT" b="1" i="1" dirty="0"/>
              <a:t>i livelli di rischio stimati sono aumentati per quattro dei cinque </a:t>
            </a:r>
            <a:r>
              <a:rPr lang="it-IT" i="1" dirty="0"/>
              <a:t>Motivi di Preoccupazione per un riscaldamento globale di 2°C (confidenza alta). </a:t>
            </a:r>
          </a:p>
        </p:txBody>
      </p:sp>
      <p:sp>
        <p:nvSpPr>
          <p:cNvPr id="12" name="Text Box 2">
            <a:extLst>
              <a:ext uri="{FF2B5EF4-FFF2-40B4-BE49-F238E27FC236}">
                <a16:creationId xmlns:a16="http://schemas.microsoft.com/office/drawing/2014/main" id="{9357E560-E1AD-4D5C-8AA2-5DCADECFFEB9}"/>
              </a:ext>
            </a:extLst>
          </p:cNvPr>
          <p:cNvSpPr txBox="1">
            <a:spLocks noChangeArrowheads="1"/>
          </p:cNvSpPr>
          <p:nvPr/>
        </p:nvSpPr>
        <p:spPr bwMode="auto">
          <a:xfrm>
            <a:off x="391423" y="6451041"/>
            <a:ext cx="3289981" cy="340735"/>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lgn="ctr">
                <a:solidFill>
                  <a:srgbClr val="D6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1600" dirty="0">
                <a:latin typeface="Times New Roman" panose="02020603050405020304" pitchFamily="18" charset="0"/>
              </a:rPr>
              <a:t>Fonte: IPCC – SR1,5°C –Fig. SPM2</a:t>
            </a:r>
          </a:p>
        </p:txBody>
      </p:sp>
    </p:spTree>
    <p:extLst>
      <p:ext uri="{BB962C8B-B14F-4D97-AF65-F5344CB8AC3E}">
        <p14:creationId xmlns:p14="http://schemas.microsoft.com/office/powerpoint/2010/main" val="367338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349D191-7DB6-4D4A-B90F-0A379E7D68A1}"/>
              </a:ext>
            </a:extLst>
          </p:cNvPr>
          <p:cNvSpPr txBox="1"/>
          <p:nvPr/>
        </p:nvSpPr>
        <p:spPr>
          <a:xfrm>
            <a:off x="166936" y="58011"/>
            <a:ext cx="8784976" cy="2462213"/>
          </a:xfrm>
          <a:prstGeom prst="rect">
            <a:avLst/>
          </a:prstGeom>
          <a:noFill/>
        </p:spPr>
        <p:txBody>
          <a:bodyPr wrap="square" rtlCol="0">
            <a:spAutoFit/>
          </a:bodyPr>
          <a:lstStyle/>
          <a:p>
            <a:r>
              <a:rPr lang="it-IT" sz="2200" dirty="0"/>
              <a:t>B1.1. ...</a:t>
            </a:r>
            <a:r>
              <a:rPr lang="it-IT" sz="2200" i="1" dirty="0"/>
              <a:t>Si stima che con un riscaldamento globale di 1,5°C rispetto ai livelli preindustriali si verificherebbero numerosi  cambiamenti regionali nel clima, tra i quali </a:t>
            </a:r>
            <a:r>
              <a:rPr lang="it-IT" sz="2200" b="1" i="1" dirty="0"/>
              <a:t>l'innalzamento dei picchi di temperatura </a:t>
            </a:r>
            <a:r>
              <a:rPr lang="it-IT" sz="2200" i="1" dirty="0"/>
              <a:t>in molte regioni (confidenza alta), </a:t>
            </a:r>
            <a:r>
              <a:rPr lang="it-IT" sz="2200" b="1" i="1" dirty="0"/>
              <a:t>l'aumento della frequenza, dell'intensità e/o dell'entità delle precipitazioni intense  </a:t>
            </a:r>
            <a:r>
              <a:rPr lang="it-IT" sz="2200" i="1" dirty="0"/>
              <a:t>in molte regioni (confidenza alta) e un aumento nell'intensità o nella frequenza di siccità in alcune regioni (confidenza media). </a:t>
            </a:r>
          </a:p>
        </p:txBody>
      </p:sp>
      <p:sp>
        <p:nvSpPr>
          <p:cNvPr id="3" name="CasellaDiTesto 2">
            <a:extLst>
              <a:ext uri="{FF2B5EF4-FFF2-40B4-BE49-F238E27FC236}">
                <a16:creationId xmlns:a16="http://schemas.microsoft.com/office/drawing/2014/main" id="{DA799ED4-B6D6-4EF3-9056-449D10AB7644}"/>
              </a:ext>
            </a:extLst>
          </p:cNvPr>
          <p:cNvSpPr txBox="1"/>
          <p:nvPr/>
        </p:nvSpPr>
        <p:spPr>
          <a:xfrm>
            <a:off x="4849464" y="2553328"/>
            <a:ext cx="4234722" cy="4154984"/>
          </a:xfrm>
          <a:prstGeom prst="rect">
            <a:avLst/>
          </a:prstGeom>
          <a:noFill/>
        </p:spPr>
        <p:txBody>
          <a:bodyPr wrap="square" rtlCol="0">
            <a:spAutoFit/>
          </a:bodyPr>
          <a:lstStyle/>
          <a:p>
            <a:r>
              <a:rPr lang="it-IT" sz="2200" dirty="0"/>
              <a:t>B.2.2. …</a:t>
            </a:r>
            <a:r>
              <a:rPr lang="it-IT" sz="2200" i="1" dirty="0"/>
              <a:t>L'instabilità della calotta glaciale marina antartica e/o la perdita irreversibile della calotta glaciale della Groenlandia potrebbero tradursi in un innalzamento del livello del mare di alcuni metri in un arco temporale che va dalle centinaia alle migliaia di anni. </a:t>
            </a:r>
            <a:r>
              <a:rPr lang="it-IT" sz="2200" b="1" i="1" dirty="0"/>
              <a:t>Queste instabilità potrebbero essere innescate tra 1,5° e 2°C </a:t>
            </a:r>
            <a:r>
              <a:rPr lang="it-IT" sz="2200" i="1" dirty="0"/>
              <a:t>di riscaldamento globale (confidenza media). </a:t>
            </a:r>
          </a:p>
        </p:txBody>
      </p:sp>
      <p:pic>
        <p:nvPicPr>
          <p:cNvPr id="4" name="Immagine 3">
            <a:extLst>
              <a:ext uri="{FF2B5EF4-FFF2-40B4-BE49-F238E27FC236}">
                <a16:creationId xmlns:a16="http://schemas.microsoft.com/office/drawing/2014/main" id="{0D4251D9-B386-42B9-B4CE-98B3412E777C}"/>
              </a:ext>
            </a:extLst>
          </p:cNvPr>
          <p:cNvPicPr>
            <a:picLocks/>
          </p:cNvPicPr>
          <p:nvPr/>
        </p:nvPicPr>
        <p:blipFill rotWithShape="1">
          <a:blip r:embed="rId2"/>
          <a:srcRect r="29525"/>
          <a:stretch/>
        </p:blipFill>
        <p:spPr>
          <a:xfrm>
            <a:off x="136915" y="3552244"/>
            <a:ext cx="4264745" cy="2016000"/>
          </a:xfrm>
          <a:prstGeom prst="rect">
            <a:avLst/>
          </a:prstGeom>
        </p:spPr>
      </p:pic>
      <p:sp>
        <p:nvSpPr>
          <p:cNvPr id="5" name="Text Box 2">
            <a:extLst>
              <a:ext uri="{FF2B5EF4-FFF2-40B4-BE49-F238E27FC236}">
                <a16:creationId xmlns:a16="http://schemas.microsoft.com/office/drawing/2014/main" id="{3689F13A-52CE-4A22-B90B-77E5F1932460}"/>
              </a:ext>
            </a:extLst>
          </p:cNvPr>
          <p:cNvSpPr txBox="1">
            <a:spLocks noChangeArrowheads="1"/>
          </p:cNvSpPr>
          <p:nvPr/>
        </p:nvSpPr>
        <p:spPr bwMode="auto">
          <a:xfrm>
            <a:off x="110979" y="6042687"/>
            <a:ext cx="3289981" cy="340735"/>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lgn="ctr">
                <a:solidFill>
                  <a:srgbClr val="D6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1600" dirty="0">
                <a:latin typeface="Times New Roman" panose="02020603050405020304" pitchFamily="18" charset="0"/>
              </a:rPr>
              <a:t>Fonte: IPCC – SR1,5°C –Fig. SPM2</a:t>
            </a:r>
          </a:p>
        </p:txBody>
      </p:sp>
      <p:cxnSp>
        <p:nvCxnSpPr>
          <p:cNvPr id="7" name="Connettore 2 6">
            <a:extLst>
              <a:ext uri="{FF2B5EF4-FFF2-40B4-BE49-F238E27FC236}">
                <a16:creationId xmlns:a16="http://schemas.microsoft.com/office/drawing/2014/main" id="{CFE6D577-F496-4B0C-AD38-BB7085A25A6A}"/>
              </a:ext>
            </a:extLst>
          </p:cNvPr>
          <p:cNvCxnSpPr/>
          <p:nvPr/>
        </p:nvCxnSpPr>
        <p:spPr bwMode="auto">
          <a:xfrm flipH="1">
            <a:off x="1691680" y="2298087"/>
            <a:ext cx="288032" cy="1130913"/>
          </a:xfrm>
          <a:prstGeom prst="straightConnector1">
            <a:avLst/>
          </a:prstGeom>
          <a:noFill/>
          <a:ln w="38100" cap="flat" cmpd="sng" algn="ctr">
            <a:solidFill>
              <a:srgbClr val="FF33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Connettore 2 7">
            <a:extLst>
              <a:ext uri="{FF2B5EF4-FFF2-40B4-BE49-F238E27FC236}">
                <a16:creationId xmlns:a16="http://schemas.microsoft.com/office/drawing/2014/main" id="{CC497C83-A85E-45A9-9579-AC4C9FB20D40}"/>
              </a:ext>
            </a:extLst>
          </p:cNvPr>
          <p:cNvCxnSpPr/>
          <p:nvPr/>
        </p:nvCxnSpPr>
        <p:spPr bwMode="auto">
          <a:xfrm flipH="1">
            <a:off x="4139954" y="3068960"/>
            <a:ext cx="709510" cy="483284"/>
          </a:xfrm>
          <a:prstGeom prst="straightConnector1">
            <a:avLst/>
          </a:prstGeom>
          <a:noFill/>
          <a:ln w="38100" cap="flat" cmpd="sng" algn="ctr">
            <a:solidFill>
              <a:srgbClr val="FF33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749082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92194BC-B8CB-4765-B139-B7674A17CADA}"/>
              </a:ext>
            </a:extLst>
          </p:cNvPr>
          <p:cNvPicPr>
            <a:picLocks noChangeAspect="1"/>
          </p:cNvPicPr>
          <p:nvPr/>
        </p:nvPicPr>
        <p:blipFill rotWithShape="1">
          <a:blip r:embed="rId2"/>
          <a:srcRect b="10462"/>
          <a:stretch/>
        </p:blipFill>
        <p:spPr>
          <a:xfrm>
            <a:off x="17472" y="224759"/>
            <a:ext cx="9144000" cy="2772193"/>
          </a:xfrm>
          <a:prstGeom prst="rect">
            <a:avLst/>
          </a:prstGeom>
        </p:spPr>
      </p:pic>
      <p:sp>
        <p:nvSpPr>
          <p:cNvPr id="40964" name="Line 4">
            <a:extLst>
              <a:ext uri="{FF2B5EF4-FFF2-40B4-BE49-F238E27FC236}">
                <a16:creationId xmlns:a16="http://schemas.microsoft.com/office/drawing/2014/main" id="{E9A30596-18DD-4039-8AAE-CA18615B4F6E}"/>
              </a:ext>
            </a:extLst>
          </p:cNvPr>
          <p:cNvSpPr>
            <a:spLocks noChangeShapeType="1"/>
          </p:cNvSpPr>
          <p:nvPr/>
        </p:nvSpPr>
        <p:spPr bwMode="auto">
          <a:xfrm flipV="1">
            <a:off x="701040" y="872601"/>
            <a:ext cx="7848000" cy="0"/>
          </a:xfrm>
          <a:prstGeom prst="line">
            <a:avLst/>
          </a:prstGeom>
          <a:noFill/>
          <a:ln w="50800">
            <a:solidFill>
              <a:srgbClr val="00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it-IT"/>
          </a:p>
        </p:txBody>
      </p:sp>
      <p:sp>
        <p:nvSpPr>
          <p:cNvPr id="12" name="Line 4">
            <a:extLst>
              <a:ext uri="{FF2B5EF4-FFF2-40B4-BE49-F238E27FC236}">
                <a16:creationId xmlns:a16="http://schemas.microsoft.com/office/drawing/2014/main" id="{9771B242-B988-4B43-A658-57A599E89D00}"/>
              </a:ext>
            </a:extLst>
          </p:cNvPr>
          <p:cNvSpPr>
            <a:spLocks noChangeShapeType="1"/>
          </p:cNvSpPr>
          <p:nvPr/>
        </p:nvSpPr>
        <p:spPr bwMode="auto">
          <a:xfrm flipV="1">
            <a:off x="716616" y="1232641"/>
            <a:ext cx="7848000" cy="0"/>
          </a:xfrm>
          <a:prstGeom prst="line">
            <a:avLst/>
          </a:prstGeom>
          <a:noFill/>
          <a:ln w="50800">
            <a:solidFill>
              <a:srgbClr val="00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it-IT"/>
          </a:p>
        </p:txBody>
      </p:sp>
      <p:pic>
        <p:nvPicPr>
          <p:cNvPr id="3" name="Immagine 2">
            <a:extLst>
              <a:ext uri="{FF2B5EF4-FFF2-40B4-BE49-F238E27FC236}">
                <a16:creationId xmlns:a16="http://schemas.microsoft.com/office/drawing/2014/main" id="{01EA105D-B204-4E60-BB37-C0F7E1C44A0A}"/>
              </a:ext>
            </a:extLst>
          </p:cNvPr>
          <p:cNvPicPr>
            <a:picLocks noChangeAspect="1"/>
          </p:cNvPicPr>
          <p:nvPr/>
        </p:nvPicPr>
        <p:blipFill>
          <a:blip r:embed="rId3"/>
          <a:stretch>
            <a:fillRect/>
          </a:stretch>
        </p:blipFill>
        <p:spPr>
          <a:xfrm>
            <a:off x="196984" y="4118728"/>
            <a:ext cx="8533480" cy="642305"/>
          </a:xfrm>
          <a:prstGeom prst="rect">
            <a:avLst/>
          </a:prstGeom>
        </p:spPr>
      </p:pic>
      <p:grpSp>
        <p:nvGrpSpPr>
          <p:cNvPr id="4" name="Gruppo 3">
            <a:extLst>
              <a:ext uri="{FF2B5EF4-FFF2-40B4-BE49-F238E27FC236}">
                <a16:creationId xmlns:a16="http://schemas.microsoft.com/office/drawing/2014/main" id="{F3D23E9A-3EC5-4341-A9EE-716E647559A3}"/>
              </a:ext>
            </a:extLst>
          </p:cNvPr>
          <p:cNvGrpSpPr/>
          <p:nvPr/>
        </p:nvGrpSpPr>
        <p:grpSpPr>
          <a:xfrm>
            <a:off x="171115" y="2893694"/>
            <a:ext cx="8721365" cy="3689142"/>
            <a:chOff x="171115" y="2893694"/>
            <a:chExt cx="8721365" cy="3689142"/>
          </a:xfrm>
        </p:grpSpPr>
        <p:sp>
          <p:nvSpPr>
            <p:cNvPr id="13" name="CasellaDiTesto 10">
              <a:extLst>
                <a:ext uri="{FF2B5EF4-FFF2-40B4-BE49-F238E27FC236}">
                  <a16:creationId xmlns:a16="http://schemas.microsoft.com/office/drawing/2014/main" id="{6F38B46C-D670-4517-BB19-89FBFA19EFEC}"/>
                </a:ext>
              </a:extLst>
            </p:cNvPr>
            <p:cNvSpPr txBox="1">
              <a:spLocks noChangeArrowheads="1"/>
            </p:cNvSpPr>
            <p:nvPr/>
          </p:nvSpPr>
          <p:spPr bwMode="auto">
            <a:xfrm>
              <a:off x="171115" y="3254056"/>
              <a:ext cx="175406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en-US" sz="2400" dirty="0">
                  <a:solidFill>
                    <a:srgbClr val="FF0000"/>
                  </a:solidFill>
                  <a:latin typeface="Times New Roman" panose="02020603050405020304" pitchFamily="18" charset="0"/>
                </a:rPr>
                <a:t>Barriere coralline</a:t>
              </a:r>
              <a:endParaRPr lang="en-GB" altLang="en-US" sz="2400" dirty="0">
                <a:solidFill>
                  <a:srgbClr val="FF0000"/>
                </a:solidFill>
                <a:latin typeface="Times New Roman" panose="02020603050405020304" pitchFamily="18" charset="0"/>
              </a:endParaRPr>
            </a:p>
          </p:txBody>
        </p:sp>
        <p:cxnSp>
          <p:nvCxnSpPr>
            <p:cNvPr id="14" name="Connettore 2 14">
              <a:extLst>
                <a:ext uri="{FF2B5EF4-FFF2-40B4-BE49-F238E27FC236}">
                  <a16:creationId xmlns:a16="http://schemas.microsoft.com/office/drawing/2014/main" id="{3A461300-6319-402B-B020-B5FE7036BEA0}"/>
                </a:ext>
              </a:extLst>
            </p:cNvPr>
            <p:cNvCxnSpPr>
              <a:cxnSpLocks/>
            </p:cNvCxnSpPr>
            <p:nvPr/>
          </p:nvCxnSpPr>
          <p:spPr bwMode="auto">
            <a:xfrm flipV="1">
              <a:off x="900123" y="2893694"/>
              <a:ext cx="0" cy="360362"/>
            </a:xfrm>
            <a:prstGeom prst="straightConnector1">
              <a:avLst/>
            </a:prstGeom>
            <a:noFill/>
            <a:ln w="38100" algn="ctr">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CasellaDiTesto 4">
              <a:extLst>
                <a:ext uri="{FF2B5EF4-FFF2-40B4-BE49-F238E27FC236}">
                  <a16:creationId xmlns:a16="http://schemas.microsoft.com/office/drawing/2014/main" id="{658D6496-17C4-4908-89A1-DA30F491F14B}"/>
                </a:ext>
              </a:extLst>
            </p:cNvPr>
            <p:cNvSpPr txBox="1"/>
            <p:nvPr/>
          </p:nvSpPr>
          <p:spPr>
            <a:xfrm>
              <a:off x="171115" y="5013176"/>
              <a:ext cx="8721365" cy="1569660"/>
            </a:xfrm>
            <a:prstGeom prst="rect">
              <a:avLst/>
            </a:prstGeom>
            <a:noFill/>
          </p:spPr>
          <p:txBody>
            <a:bodyPr wrap="square" rtlCol="0">
              <a:spAutoFit/>
            </a:bodyPr>
            <a:lstStyle/>
            <a:p>
              <a:r>
                <a:rPr lang="it-IT" dirty="0"/>
                <a:t>B.4.2. …</a:t>
              </a:r>
              <a:r>
                <a:rPr lang="it-IT" i="1" dirty="0"/>
                <a:t>Nelle proiezioni a 1,5°C le barriere coralline, per esempio, si riducono di un ulteriore 70–90% (confidenza alta), con una riduzione maggiore (&gt;99%) in presenza di un aumento di temperatura di 2°C (</a:t>
              </a:r>
              <a:r>
                <a:rPr lang="it-IT" i="1" dirty="0">
                  <a:solidFill>
                    <a:srgbClr val="FF0000"/>
                  </a:solidFill>
                </a:rPr>
                <a:t>confidenza molto alta</a:t>
              </a:r>
              <a:r>
                <a:rPr lang="it-IT" i="1" dirty="0"/>
                <a:t>). </a:t>
              </a:r>
            </a:p>
          </p:txBody>
        </p:sp>
      </p:grpSp>
      <p:sp>
        <p:nvSpPr>
          <p:cNvPr id="15" name="Text Box 2">
            <a:extLst>
              <a:ext uri="{FF2B5EF4-FFF2-40B4-BE49-F238E27FC236}">
                <a16:creationId xmlns:a16="http://schemas.microsoft.com/office/drawing/2014/main" id="{A1D2F897-67B2-4757-863C-72874D00894C}"/>
              </a:ext>
            </a:extLst>
          </p:cNvPr>
          <p:cNvSpPr txBox="1">
            <a:spLocks noChangeArrowheads="1"/>
          </p:cNvSpPr>
          <p:nvPr/>
        </p:nvSpPr>
        <p:spPr bwMode="auto">
          <a:xfrm>
            <a:off x="5938027" y="6494244"/>
            <a:ext cx="3289981" cy="340735"/>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lgn="ctr">
                <a:solidFill>
                  <a:srgbClr val="D6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1600" dirty="0">
                <a:latin typeface="Times New Roman" panose="02020603050405020304" pitchFamily="18" charset="0"/>
              </a:rPr>
              <a:t>Fonte: IPCC – SR1,5°C –Fig. SPM2</a:t>
            </a:r>
          </a:p>
        </p:txBody>
      </p:sp>
    </p:spTree>
    <p:extLst>
      <p:ext uri="{BB962C8B-B14F-4D97-AF65-F5344CB8AC3E}">
        <p14:creationId xmlns:p14="http://schemas.microsoft.com/office/powerpoint/2010/main" val="33023102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fade">
                                      <p:cBhvr>
                                        <p:cTn id="7" dur="500"/>
                                        <p:tgtEl>
                                          <p:spTgt spid="409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4052CE9-71E7-4AB9-BDF2-21DD466C56EE}"/>
              </a:ext>
            </a:extLst>
          </p:cNvPr>
          <p:cNvSpPr txBox="1"/>
          <p:nvPr/>
        </p:nvSpPr>
        <p:spPr>
          <a:xfrm>
            <a:off x="323528" y="5164402"/>
            <a:ext cx="8712968" cy="1200329"/>
          </a:xfrm>
          <a:prstGeom prst="rect">
            <a:avLst/>
          </a:prstGeom>
          <a:noFill/>
        </p:spPr>
        <p:txBody>
          <a:bodyPr wrap="square" rtlCol="0">
            <a:spAutoFit/>
          </a:bodyPr>
          <a:lstStyle/>
          <a:p>
            <a:r>
              <a:rPr lang="en-US" dirty="0"/>
              <a:t>3.3.10 …</a:t>
            </a:r>
            <a:r>
              <a:rPr lang="it-IT" i="1" dirty="0"/>
              <a:t>Ocean pH </a:t>
            </a:r>
            <a:r>
              <a:rPr lang="it-IT" i="1" dirty="0" err="1"/>
              <a:t>has</a:t>
            </a:r>
            <a:r>
              <a:rPr lang="it-IT" i="1" dirty="0"/>
              <a:t> </a:t>
            </a:r>
            <a:r>
              <a:rPr lang="en-US" i="1" dirty="0"/>
              <a:t>decreased by 0.1 pH units since the pre-industrial period, a shift that is unprecedented in the last 65 Ma (high confidence) or even 300 Ma of Earth’s history (medium confidence)</a:t>
            </a:r>
            <a:endParaRPr lang="it-IT" dirty="0"/>
          </a:p>
        </p:txBody>
      </p:sp>
      <p:pic>
        <p:nvPicPr>
          <p:cNvPr id="4" name="Immagine 3" descr="Immagine che contiene natura, interni&#10;&#10;Descrizione generata automaticamente">
            <a:extLst>
              <a:ext uri="{FF2B5EF4-FFF2-40B4-BE49-F238E27FC236}">
                <a16:creationId xmlns:a16="http://schemas.microsoft.com/office/drawing/2014/main" id="{AD559356-AD90-4658-A808-B2155E884D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4176" y="90010"/>
            <a:ext cx="6084168" cy="4563126"/>
          </a:xfrm>
          <a:prstGeom prst="rect">
            <a:avLst/>
          </a:prstGeom>
        </p:spPr>
      </p:pic>
    </p:spTree>
    <p:extLst>
      <p:ext uri="{BB962C8B-B14F-4D97-AF65-F5344CB8AC3E}">
        <p14:creationId xmlns:p14="http://schemas.microsoft.com/office/powerpoint/2010/main" val="2149898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49D7660-5CF3-4DFE-9975-D08B660C608F}"/>
              </a:ext>
            </a:extLst>
          </p:cNvPr>
          <p:cNvPicPr>
            <a:picLocks noChangeAspect="1"/>
          </p:cNvPicPr>
          <p:nvPr/>
        </p:nvPicPr>
        <p:blipFill rotWithShape="1">
          <a:blip r:embed="rId2"/>
          <a:srcRect l="23225" t="53665" r="24801" b="19588"/>
          <a:stretch/>
        </p:blipFill>
        <p:spPr>
          <a:xfrm>
            <a:off x="57418" y="3943080"/>
            <a:ext cx="8924829" cy="2582264"/>
          </a:xfrm>
          <a:prstGeom prst="rect">
            <a:avLst/>
          </a:prstGeom>
        </p:spPr>
      </p:pic>
      <p:sp>
        <p:nvSpPr>
          <p:cNvPr id="3" name="Rettangolo 2">
            <a:extLst>
              <a:ext uri="{FF2B5EF4-FFF2-40B4-BE49-F238E27FC236}">
                <a16:creationId xmlns:a16="http://schemas.microsoft.com/office/drawing/2014/main" id="{D792D16D-9DE3-4A25-8C6D-7FC7DFC9408A}"/>
              </a:ext>
            </a:extLst>
          </p:cNvPr>
          <p:cNvSpPr/>
          <p:nvPr/>
        </p:nvSpPr>
        <p:spPr>
          <a:xfrm>
            <a:off x="611560" y="1285557"/>
            <a:ext cx="8064896" cy="1200329"/>
          </a:xfrm>
          <a:prstGeom prst="rect">
            <a:avLst/>
          </a:prstGeom>
        </p:spPr>
        <p:txBody>
          <a:bodyPr wrap="square">
            <a:spAutoFit/>
          </a:bodyPr>
          <a:lstStyle/>
          <a:p>
            <a:pPr algn="ctr"/>
            <a:r>
              <a:rPr lang="it-IT" dirty="0"/>
              <a:t>Il rapporto usa in modo ricorrente la frase «scenari che limitano il riscaldamento globale a 1,5°C (con un superamento nullo o limitato)»</a:t>
            </a:r>
          </a:p>
        </p:txBody>
      </p:sp>
      <p:sp>
        <p:nvSpPr>
          <p:cNvPr id="4" name="CasellaDiTesto 3">
            <a:extLst>
              <a:ext uri="{FF2B5EF4-FFF2-40B4-BE49-F238E27FC236}">
                <a16:creationId xmlns:a16="http://schemas.microsoft.com/office/drawing/2014/main" id="{2778E68E-F80E-47E6-B556-0758E766B463}"/>
              </a:ext>
            </a:extLst>
          </p:cNvPr>
          <p:cNvSpPr txBox="1"/>
          <p:nvPr/>
        </p:nvSpPr>
        <p:spPr>
          <a:xfrm>
            <a:off x="395536" y="2914920"/>
            <a:ext cx="3816424" cy="707886"/>
          </a:xfrm>
          <a:prstGeom prst="rect">
            <a:avLst/>
          </a:prstGeom>
          <a:noFill/>
        </p:spPr>
        <p:txBody>
          <a:bodyPr wrap="square" rtlCol="0">
            <a:spAutoFit/>
          </a:bodyPr>
          <a:lstStyle/>
          <a:p>
            <a:pPr algn="ctr"/>
            <a:r>
              <a:rPr lang="it-IT" sz="2000" dirty="0"/>
              <a:t>Stabilizzazione a +1,5°C (rispetto ai livelli preindustriali)</a:t>
            </a:r>
          </a:p>
        </p:txBody>
      </p:sp>
      <p:sp>
        <p:nvSpPr>
          <p:cNvPr id="5" name="CasellaDiTesto 4">
            <a:extLst>
              <a:ext uri="{FF2B5EF4-FFF2-40B4-BE49-F238E27FC236}">
                <a16:creationId xmlns:a16="http://schemas.microsoft.com/office/drawing/2014/main" id="{529763B5-D845-4BDA-B4DF-4D670C89E962}"/>
              </a:ext>
            </a:extLst>
          </p:cNvPr>
          <p:cNvSpPr txBox="1"/>
          <p:nvPr/>
        </p:nvSpPr>
        <p:spPr>
          <a:xfrm>
            <a:off x="5174940" y="2914920"/>
            <a:ext cx="3969060" cy="707886"/>
          </a:xfrm>
          <a:prstGeom prst="rect">
            <a:avLst/>
          </a:prstGeom>
          <a:noFill/>
        </p:spPr>
        <p:txBody>
          <a:bodyPr wrap="square" rtlCol="0">
            <a:spAutoFit/>
          </a:bodyPr>
          <a:lstStyle/>
          <a:p>
            <a:pPr algn="ctr"/>
            <a:r>
              <a:rPr lang="it-IT" sz="2000" dirty="0"/>
              <a:t>Stabilizzazione a fine secolo a +1,5°C, con temporaneo sforamento</a:t>
            </a:r>
          </a:p>
        </p:txBody>
      </p:sp>
      <p:sp>
        <p:nvSpPr>
          <p:cNvPr id="6" name="Rettangolo 5">
            <a:extLst>
              <a:ext uri="{FF2B5EF4-FFF2-40B4-BE49-F238E27FC236}">
                <a16:creationId xmlns:a16="http://schemas.microsoft.com/office/drawing/2014/main" id="{B9AA9FF4-397D-4D76-86EF-16F613F7E015}"/>
              </a:ext>
            </a:extLst>
          </p:cNvPr>
          <p:cNvSpPr/>
          <p:nvPr/>
        </p:nvSpPr>
        <p:spPr>
          <a:xfrm>
            <a:off x="1043608" y="409848"/>
            <a:ext cx="7326560" cy="461665"/>
          </a:xfrm>
          <a:prstGeom prst="rect">
            <a:avLst/>
          </a:prstGeom>
        </p:spPr>
        <p:txBody>
          <a:bodyPr wrap="square">
            <a:spAutoFit/>
          </a:bodyPr>
          <a:lstStyle/>
          <a:p>
            <a:pPr algn="ctr"/>
            <a:r>
              <a:rPr lang="it-IT" dirty="0"/>
              <a:t>Cosa si intende per «rispettare il limite di 1,5°C»?</a:t>
            </a:r>
          </a:p>
        </p:txBody>
      </p:sp>
    </p:spTree>
    <p:extLst>
      <p:ext uri="{BB962C8B-B14F-4D97-AF65-F5344CB8AC3E}">
        <p14:creationId xmlns:p14="http://schemas.microsoft.com/office/powerpoint/2010/main" val="2224153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report-carbone-dioxide">
            <a:extLst>
              <a:ext uri="{FF2B5EF4-FFF2-40B4-BE49-F238E27FC236}">
                <a16:creationId xmlns:a16="http://schemas.microsoft.com/office/drawing/2014/main" id="{522FEBC5-527F-4638-8290-14565D8889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0" y="1341438"/>
            <a:ext cx="10985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5" descr="c_emiss">
            <a:extLst>
              <a:ext uri="{FF2B5EF4-FFF2-40B4-BE49-F238E27FC236}">
                <a16:creationId xmlns:a16="http://schemas.microsoft.com/office/drawing/2014/main" id="{CBE0901A-92F8-4B08-A9BC-82CB2136B7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1341438"/>
            <a:ext cx="1100137"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6" descr="c_tech">
            <a:extLst>
              <a:ext uri="{FF2B5EF4-FFF2-40B4-BE49-F238E27FC236}">
                <a16:creationId xmlns:a16="http://schemas.microsoft.com/office/drawing/2014/main" id="{08027EDE-8B0E-48D3-AC94-7638DFB37A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2863850"/>
            <a:ext cx="1100137"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7" descr="safeguarding-ozone-layer">
            <a:extLst>
              <a:ext uri="{FF2B5EF4-FFF2-40B4-BE49-F238E27FC236}">
                <a16:creationId xmlns:a16="http://schemas.microsoft.com/office/drawing/2014/main" id="{467189AC-490E-4EA7-ACF8-767A458EB3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3175" y="1341438"/>
            <a:ext cx="10985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 Box 8">
            <a:extLst>
              <a:ext uri="{FF2B5EF4-FFF2-40B4-BE49-F238E27FC236}">
                <a16:creationId xmlns:a16="http://schemas.microsoft.com/office/drawing/2014/main" id="{889ECFC1-DFB2-4F90-A08A-1B8686BDC91B}"/>
              </a:ext>
            </a:extLst>
          </p:cNvPr>
          <p:cNvSpPr txBox="1">
            <a:spLocks noChangeArrowheads="1"/>
          </p:cNvSpPr>
          <p:nvPr/>
        </p:nvSpPr>
        <p:spPr bwMode="auto">
          <a:xfrm>
            <a:off x="5846763" y="908050"/>
            <a:ext cx="1997075" cy="457200"/>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lgn="ctr">
                <a:solidFill>
                  <a:srgbClr val="D6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en-US" sz="2400">
                <a:latin typeface="Times New Roman" panose="02020603050405020304" pitchFamily="18" charset="0"/>
              </a:rPr>
              <a:t>Special reports</a:t>
            </a:r>
          </a:p>
        </p:txBody>
      </p:sp>
      <p:pic>
        <p:nvPicPr>
          <p:cNvPr id="10247" name="Picture 2">
            <a:extLst>
              <a:ext uri="{FF2B5EF4-FFF2-40B4-BE49-F238E27FC236}">
                <a16:creationId xmlns:a16="http://schemas.microsoft.com/office/drawing/2014/main" id="{C9F5BAD4-3E1D-4743-AFA3-1B464779ED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413" r="39676" b="54274"/>
          <a:stretch>
            <a:fillRect/>
          </a:stretch>
        </p:blipFill>
        <p:spPr bwMode="auto">
          <a:xfrm>
            <a:off x="0" y="1482725"/>
            <a:ext cx="3203575"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Rettangolo 1">
            <a:extLst>
              <a:ext uri="{FF2B5EF4-FFF2-40B4-BE49-F238E27FC236}">
                <a16:creationId xmlns:a16="http://schemas.microsoft.com/office/drawing/2014/main" id="{B643C366-DFA2-4B17-AD46-22263E61CE10}"/>
              </a:ext>
            </a:extLst>
          </p:cNvPr>
          <p:cNvSpPr>
            <a:spLocks noChangeArrowheads="1"/>
          </p:cNvSpPr>
          <p:nvPr/>
        </p:nvSpPr>
        <p:spPr bwMode="auto">
          <a:xfrm>
            <a:off x="323850" y="44450"/>
            <a:ext cx="876458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br>
              <a:rPr lang="en-US" altLang="en-US" sz="2800" b="1"/>
            </a:br>
            <a:endParaRPr lang="it-IT" altLang="en-US" sz="2800" b="1"/>
          </a:p>
        </p:txBody>
      </p:sp>
      <p:pic>
        <p:nvPicPr>
          <p:cNvPr id="10249" name="Immagine 7">
            <a:extLst>
              <a:ext uri="{FF2B5EF4-FFF2-40B4-BE49-F238E27FC236}">
                <a16:creationId xmlns:a16="http://schemas.microsoft.com/office/drawing/2014/main" id="{2A4C44A9-9BF0-4F2B-B2D7-C7CA9F1797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86663" y="2862263"/>
            <a:ext cx="1089025"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Immagine 9">
            <a:extLst>
              <a:ext uri="{FF2B5EF4-FFF2-40B4-BE49-F238E27FC236}">
                <a16:creationId xmlns:a16="http://schemas.microsoft.com/office/drawing/2014/main" id="{FC016B5D-E291-4D8E-89AE-D14CC7765E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72225" y="2873375"/>
            <a:ext cx="1100138"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8">
            <a:extLst>
              <a:ext uri="{FF2B5EF4-FFF2-40B4-BE49-F238E27FC236}">
                <a16:creationId xmlns:a16="http://schemas.microsoft.com/office/drawing/2014/main" id="{3053EAA3-B9E8-47FE-A7EA-8F27CFE4E2BB}"/>
              </a:ext>
            </a:extLst>
          </p:cNvPr>
          <p:cNvSpPr txBox="1">
            <a:spLocks noChangeArrowheads="1"/>
          </p:cNvSpPr>
          <p:nvPr/>
        </p:nvSpPr>
        <p:spPr bwMode="auto">
          <a:xfrm>
            <a:off x="307975" y="901700"/>
            <a:ext cx="2566988" cy="463550"/>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lgn="ctr">
                <a:solidFill>
                  <a:srgbClr val="D6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rPr>
              <a:t>Assessment reports</a:t>
            </a:r>
          </a:p>
        </p:txBody>
      </p:sp>
      <p:pic>
        <p:nvPicPr>
          <p:cNvPr id="10252" name="Picture 2">
            <a:extLst>
              <a:ext uri="{FF2B5EF4-FFF2-40B4-BE49-F238E27FC236}">
                <a16:creationId xmlns:a16="http://schemas.microsoft.com/office/drawing/2014/main" id="{CA8482E4-3463-493E-B8FB-92708CF88C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60324" b="54274"/>
          <a:stretch>
            <a:fillRect/>
          </a:stretch>
        </p:blipFill>
        <p:spPr bwMode="auto">
          <a:xfrm>
            <a:off x="68263" y="3124200"/>
            <a:ext cx="323850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Image 1">
            <a:extLst>
              <a:ext uri="{FF2B5EF4-FFF2-40B4-BE49-F238E27FC236}">
                <a16:creationId xmlns:a16="http://schemas.microsoft.com/office/drawing/2014/main" id="{76A1B6F4-E5CB-4F1C-AEC9-53F643D9A86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75250" y="4468813"/>
            <a:ext cx="1700213" cy="234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4" name="Immagine 1">
            <a:extLst>
              <a:ext uri="{FF2B5EF4-FFF2-40B4-BE49-F238E27FC236}">
                <a16:creationId xmlns:a16="http://schemas.microsoft.com/office/drawing/2014/main" id="{8B9841FA-2099-4AF4-A537-1D5C704024D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56821" t="21475" r="13776" b="10982"/>
          <a:stretch>
            <a:fillRect/>
          </a:stretch>
        </p:blipFill>
        <p:spPr bwMode="auto">
          <a:xfrm>
            <a:off x="6948488" y="4468813"/>
            <a:ext cx="17399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5" name="Rettangolo 2">
            <a:extLst>
              <a:ext uri="{FF2B5EF4-FFF2-40B4-BE49-F238E27FC236}">
                <a16:creationId xmlns:a16="http://schemas.microsoft.com/office/drawing/2014/main" id="{1698C6F3-6536-4591-A785-B9283B67430C}"/>
              </a:ext>
            </a:extLst>
          </p:cNvPr>
          <p:cNvSpPr>
            <a:spLocks noChangeArrowheads="1"/>
          </p:cNvSpPr>
          <p:nvPr/>
        </p:nvSpPr>
        <p:spPr bwMode="auto">
          <a:xfrm>
            <a:off x="107950" y="5613400"/>
            <a:ext cx="47847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en-US" sz="2400" b="1" dirty="0">
                <a:latin typeface="Times New Roman" panose="02020603050405020304" pitchFamily="18" charset="0"/>
              </a:rPr>
              <a:t>Tutti i documenti sono disponibili gratis sul sito IPCC (</a:t>
            </a:r>
            <a:r>
              <a:rPr lang="it-IT" altLang="en-US" sz="2400" b="1" dirty="0">
                <a:latin typeface="Times New Roman" panose="02020603050405020304" pitchFamily="18" charset="0"/>
                <a:hlinkClick r:id="rId12"/>
              </a:rPr>
              <a:t>www.ipcc.ch</a:t>
            </a:r>
            <a:r>
              <a:rPr lang="it-IT" altLang="en-US" sz="2400" b="1" dirty="0">
                <a:latin typeface="Times New Roman" panose="02020603050405020304" pitchFamily="18" charset="0"/>
              </a:rPr>
              <a:t>) in formato pdf.</a:t>
            </a:r>
            <a:endParaRPr lang="it-IT" altLang="it-IT" sz="2400" b="1" dirty="0"/>
          </a:p>
        </p:txBody>
      </p:sp>
      <p:sp>
        <p:nvSpPr>
          <p:cNvPr id="10256" name="CasellaDiTesto 3">
            <a:extLst>
              <a:ext uri="{FF2B5EF4-FFF2-40B4-BE49-F238E27FC236}">
                <a16:creationId xmlns:a16="http://schemas.microsoft.com/office/drawing/2014/main" id="{70E31837-C9D1-4766-BF13-0EFA3EFE39A7}"/>
              </a:ext>
            </a:extLst>
          </p:cNvPr>
          <p:cNvSpPr txBox="1">
            <a:spLocks noChangeArrowheads="1"/>
          </p:cNvSpPr>
          <p:nvPr/>
        </p:nvSpPr>
        <p:spPr bwMode="auto">
          <a:xfrm>
            <a:off x="303213" y="44450"/>
            <a:ext cx="84455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2400">
                <a:latin typeface="Times New Roman" panose="02020603050405020304" pitchFamily="18" charset="0"/>
                <a:cs typeface="Times New Roman" panose="02020603050405020304" pitchFamily="18" charset="0"/>
              </a:rPr>
              <a:t>L’IPCC pubblica ogni 6-8 anni un «Rapporto di Valutazione» e su richiesta «Rapporti speciali»  su specifici temi</a:t>
            </a:r>
          </a:p>
        </p:txBody>
      </p:sp>
      <p:sp>
        <p:nvSpPr>
          <p:cNvPr id="5" name="Rettangolo 4">
            <a:extLst>
              <a:ext uri="{FF2B5EF4-FFF2-40B4-BE49-F238E27FC236}">
                <a16:creationId xmlns:a16="http://schemas.microsoft.com/office/drawing/2014/main" id="{FC3AEFAA-2243-4ADF-B253-4E3229184428}"/>
              </a:ext>
            </a:extLst>
          </p:cNvPr>
          <p:cNvSpPr/>
          <p:nvPr/>
        </p:nvSpPr>
        <p:spPr>
          <a:xfrm>
            <a:off x="5148264" y="4468813"/>
            <a:ext cx="1739900" cy="23891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BD01B45-07C9-46B4-97C5-270C3CF06F61}"/>
              </a:ext>
            </a:extLst>
          </p:cNvPr>
          <p:cNvSpPr txBox="1"/>
          <p:nvPr/>
        </p:nvSpPr>
        <p:spPr>
          <a:xfrm>
            <a:off x="323528" y="620688"/>
            <a:ext cx="8496944" cy="4524315"/>
          </a:xfrm>
          <a:prstGeom prst="rect">
            <a:avLst/>
          </a:prstGeom>
          <a:noFill/>
        </p:spPr>
        <p:txBody>
          <a:bodyPr wrap="square" rtlCol="0">
            <a:spAutoFit/>
          </a:bodyPr>
          <a:lstStyle/>
          <a:p>
            <a:r>
              <a:rPr lang="it-IT" dirty="0"/>
              <a:t>A.2.2.  </a:t>
            </a:r>
            <a:r>
              <a:rPr lang="it-IT" b="1" i="1" dirty="0"/>
              <a:t>Il raggiungimento e il mantenimento a un valore zero delle emissioni globali nette </a:t>
            </a:r>
            <a:r>
              <a:rPr lang="it-IT" i="1" dirty="0"/>
              <a:t>di CO</a:t>
            </a:r>
            <a:r>
              <a:rPr lang="it-IT" i="1" baseline="-25000" dirty="0"/>
              <a:t>2</a:t>
            </a:r>
            <a:r>
              <a:rPr lang="it-IT" i="1" dirty="0"/>
              <a:t> antropogeniche e la diminuzione della forzante radiativa netta non legata alla CO</a:t>
            </a:r>
            <a:r>
              <a:rPr lang="it-IT" i="1" baseline="-25000" dirty="0"/>
              <a:t>2</a:t>
            </a:r>
            <a:r>
              <a:rPr lang="it-IT" i="1" dirty="0"/>
              <a:t> </a:t>
            </a:r>
            <a:r>
              <a:rPr lang="it-IT" b="1" i="1" dirty="0"/>
              <a:t>fermerebbe il riscaldamento globale antropogenico per diversi decenni </a:t>
            </a:r>
            <a:r>
              <a:rPr lang="it-IT" i="1" dirty="0"/>
              <a:t>(confidenza alta).</a:t>
            </a:r>
            <a:br>
              <a:rPr lang="it-IT" dirty="0"/>
            </a:br>
            <a:r>
              <a:rPr lang="it-IT" dirty="0"/>
              <a:t>…</a:t>
            </a:r>
            <a:br>
              <a:rPr lang="it-IT" dirty="0"/>
            </a:br>
            <a:r>
              <a:rPr lang="it-IT" i="1" dirty="0"/>
              <a:t>Su scale temporali più lunghe, </a:t>
            </a:r>
            <a:r>
              <a:rPr lang="it-IT" b="1" i="1" dirty="0"/>
              <a:t>per prevenire un ulteriore riscaldamento</a:t>
            </a:r>
            <a:r>
              <a:rPr lang="it-IT" i="1" dirty="0"/>
              <a:t> dovuto ai feedback del sistema Terra e </a:t>
            </a:r>
            <a:r>
              <a:rPr lang="it-IT" b="1" i="1" dirty="0"/>
              <a:t>per invertire il processo di acidificazione degli oceani </a:t>
            </a:r>
            <a:r>
              <a:rPr lang="it-IT" i="1" dirty="0"/>
              <a:t>potrebbero comunque essere necessari il mantenimento di un </a:t>
            </a:r>
            <a:r>
              <a:rPr lang="it-IT" b="1" i="1" dirty="0"/>
              <a:t>valore negativo netto globale di emissioni di CO</a:t>
            </a:r>
            <a:r>
              <a:rPr lang="it-IT" b="1" i="1" baseline="-25000" dirty="0"/>
              <a:t>2</a:t>
            </a:r>
            <a:r>
              <a:rPr lang="it-IT" i="1" dirty="0"/>
              <a:t> antropogeniche </a:t>
            </a:r>
            <a:r>
              <a:rPr lang="it-IT" b="1" i="1" dirty="0"/>
              <a:t>e/o</a:t>
            </a:r>
            <a:r>
              <a:rPr lang="it-IT" i="1" dirty="0"/>
              <a:t> ulteriori riduzioni della forzante radiativa non legata alla CO</a:t>
            </a:r>
            <a:r>
              <a:rPr lang="it-IT" i="1" baseline="-25000" dirty="0"/>
              <a:t>2</a:t>
            </a:r>
            <a:r>
              <a:rPr lang="it-IT" i="1" dirty="0"/>
              <a:t> (confidenza media). </a:t>
            </a:r>
          </a:p>
        </p:txBody>
      </p:sp>
    </p:spTree>
    <p:extLst>
      <p:ext uri="{BB962C8B-B14F-4D97-AF65-F5344CB8AC3E}">
        <p14:creationId xmlns:p14="http://schemas.microsoft.com/office/powerpoint/2010/main" val="10021639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mappa&#10;&#10;Descrizione generata automaticamente">
            <a:extLst>
              <a:ext uri="{FF2B5EF4-FFF2-40B4-BE49-F238E27FC236}">
                <a16:creationId xmlns:a16="http://schemas.microsoft.com/office/drawing/2014/main" id="{7A600BA6-EEBA-4F60-903F-31E11BEEDAAC}"/>
              </a:ext>
            </a:extLst>
          </p:cNvPr>
          <p:cNvPicPr>
            <a:picLocks noChangeAspect="1"/>
          </p:cNvPicPr>
          <p:nvPr/>
        </p:nvPicPr>
        <p:blipFill rotWithShape="1">
          <a:blip r:embed="rId2">
            <a:extLst>
              <a:ext uri="{28A0092B-C50C-407E-A947-70E740481C1C}">
                <a14:useLocalDpi xmlns:a14="http://schemas.microsoft.com/office/drawing/2010/main" val="0"/>
              </a:ext>
            </a:extLst>
          </a:blip>
          <a:srcRect b="8000"/>
          <a:stretch/>
        </p:blipFill>
        <p:spPr>
          <a:xfrm>
            <a:off x="841850" y="0"/>
            <a:ext cx="7460299" cy="6309315"/>
          </a:xfrm>
          <a:prstGeom prst="rect">
            <a:avLst/>
          </a:prstGeom>
        </p:spPr>
      </p:pic>
      <p:sp>
        <p:nvSpPr>
          <p:cNvPr id="12" name="Line 4">
            <a:extLst>
              <a:ext uri="{FF2B5EF4-FFF2-40B4-BE49-F238E27FC236}">
                <a16:creationId xmlns:a16="http://schemas.microsoft.com/office/drawing/2014/main" id="{4355C5C1-2B87-4E02-B5FB-E49F65BBABB8}"/>
              </a:ext>
            </a:extLst>
          </p:cNvPr>
          <p:cNvSpPr>
            <a:spLocks noChangeShapeType="1"/>
          </p:cNvSpPr>
          <p:nvPr/>
        </p:nvSpPr>
        <p:spPr bwMode="auto">
          <a:xfrm flipV="1">
            <a:off x="1188496" y="1052736"/>
            <a:ext cx="6660000" cy="0"/>
          </a:xfrm>
          <a:prstGeom prst="line">
            <a:avLst/>
          </a:prstGeom>
          <a:noFill/>
          <a:ln w="50800">
            <a:solidFill>
              <a:srgbClr val="00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it-IT"/>
          </a:p>
        </p:txBody>
      </p:sp>
      <p:grpSp>
        <p:nvGrpSpPr>
          <p:cNvPr id="3" name="Gruppo 2">
            <a:extLst>
              <a:ext uri="{FF2B5EF4-FFF2-40B4-BE49-F238E27FC236}">
                <a16:creationId xmlns:a16="http://schemas.microsoft.com/office/drawing/2014/main" id="{C580B765-F70D-4A8A-BEF0-56DD25B9E1AD}"/>
              </a:ext>
            </a:extLst>
          </p:cNvPr>
          <p:cNvGrpSpPr/>
          <p:nvPr/>
        </p:nvGrpSpPr>
        <p:grpSpPr>
          <a:xfrm>
            <a:off x="1907704" y="404664"/>
            <a:ext cx="6022383" cy="5688632"/>
            <a:chOff x="1907704" y="404664"/>
            <a:chExt cx="6022383" cy="5688632"/>
          </a:xfrm>
        </p:grpSpPr>
        <p:cxnSp>
          <p:nvCxnSpPr>
            <p:cNvPr id="8" name="Connettore diritto 7">
              <a:extLst>
                <a:ext uri="{FF2B5EF4-FFF2-40B4-BE49-F238E27FC236}">
                  <a16:creationId xmlns:a16="http://schemas.microsoft.com/office/drawing/2014/main" id="{F260C517-DBCB-4F39-9A2C-6F64DD451658}"/>
                </a:ext>
              </a:extLst>
            </p:cNvPr>
            <p:cNvCxnSpPr/>
            <p:nvPr/>
          </p:nvCxnSpPr>
          <p:spPr bwMode="auto">
            <a:xfrm>
              <a:off x="5652120" y="404664"/>
              <a:ext cx="2219103" cy="288032"/>
            </a:xfrm>
            <a:prstGeom prst="line">
              <a:avLst/>
            </a:prstGeom>
            <a:noFill/>
            <a:ln w="63500"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Connettore diritto 8">
              <a:extLst>
                <a:ext uri="{FF2B5EF4-FFF2-40B4-BE49-F238E27FC236}">
                  <a16:creationId xmlns:a16="http://schemas.microsoft.com/office/drawing/2014/main" id="{1C67D358-6361-403C-A806-AD2C2DD14A00}"/>
                </a:ext>
              </a:extLst>
            </p:cNvPr>
            <p:cNvCxnSpPr/>
            <p:nvPr/>
          </p:nvCxnSpPr>
          <p:spPr bwMode="auto">
            <a:xfrm>
              <a:off x="5394420" y="1628800"/>
              <a:ext cx="2417940" cy="288032"/>
            </a:xfrm>
            <a:prstGeom prst="line">
              <a:avLst/>
            </a:prstGeom>
            <a:noFill/>
            <a:ln w="63500"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 name="Gruppo 1">
              <a:extLst>
                <a:ext uri="{FF2B5EF4-FFF2-40B4-BE49-F238E27FC236}">
                  <a16:creationId xmlns:a16="http://schemas.microsoft.com/office/drawing/2014/main" id="{D02DA26D-EC83-494B-8C4C-ECC02A0CE770}"/>
                </a:ext>
              </a:extLst>
            </p:cNvPr>
            <p:cNvGrpSpPr/>
            <p:nvPr/>
          </p:nvGrpSpPr>
          <p:grpSpPr>
            <a:xfrm>
              <a:off x="1907704" y="1052736"/>
              <a:ext cx="6022383" cy="5040560"/>
              <a:chOff x="1907704" y="1052736"/>
              <a:chExt cx="6022383" cy="5040560"/>
            </a:xfrm>
          </p:grpSpPr>
          <p:sp>
            <p:nvSpPr>
              <p:cNvPr id="6" name="Rettangolo con angoli arrotondati 5">
                <a:extLst>
                  <a:ext uri="{FF2B5EF4-FFF2-40B4-BE49-F238E27FC236}">
                    <a16:creationId xmlns:a16="http://schemas.microsoft.com/office/drawing/2014/main" id="{61E5D864-025F-4897-8B1D-0503898ED7C1}"/>
                  </a:ext>
                </a:extLst>
              </p:cNvPr>
              <p:cNvSpPr/>
              <p:nvPr/>
            </p:nvSpPr>
            <p:spPr bwMode="auto">
              <a:xfrm>
                <a:off x="7812360" y="1052736"/>
                <a:ext cx="117727" cy="576064"/>
              </a:xfrm>
              <a:prstGeom prst="roundRect">
                <a:avLst/>
              </a:prstGeom>
              <a:noFill/>
              <a:ln w="63500" cap="flat" cmpd="sng" algn="ctr">
                <a:solidFill>
                  <a:schemeClr val="bg1">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New Roman" panose="02020603050405020304" pitchFamily="18" charset="0"/>
                </a:endParaRPr>
              </a:p>
            </p:txBody>
          </p:sp>
          <p:cxnSp>
            <p:nvCxnSpPr>
              <p:cNvPr id="13" name="Connettore diritto 12">
                <a:extLst>
                  <a:ext uri="{FF2B5EF4-FFF2-40B4-BE49-F238E27FC236}">
                    <a16:creationId xmlns:a16="http://schemas.microsoft.com/office/drawing/2014/main" id="{364B9073-713F-4654-8D0E-DA1629A9FEFD}"/>
                  </a:ext>
                </a:extLst>
              </p:cNvPr>
              <p:cNvCxnSpPr/>
              <p:nvPr/>
            </p:nvCxnSpPr>
            <p:spPr bwMode="auto">
              <a:xfrm>
                <a:off x="1907704" y="4869160"/>
                <a:ext cx="504056" cy="1224136"/>
              </a:xfrm>
              <a:prstGeom prst="line">
                <a:avLst/>
              </a:prstGeom>
              <a:noFill/>
              <a:ln w="63500" cap="flat" cmpd="sng" algn="ctr">
                <a:solidFill>
                  <a:schemeClr val="bg2"/>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17" name="Text Box 2">
            <a:extLst>
              <a:ext uri="{FF2B5EF4-FFF2-40B4-BE49-F238E27FC236}">
                <a16:creationId xmlns:a16="http://schemas.microsoft.com/office/drawing/2014/main" id="{9EF3ACFC-6E15-4B7E-96B3-677C337E8D7E}"/>
              </a:ext>
            </a:extLst>
          </p:cNvPr>
          <p:cNvSpPr txBox="1">
            <a:spLocks noChangeArrowheads="1"/>
          </p:cNvSpPr>
          <p:nvPr/>
        </p:nvSpPr>
        <p:spPr bwMode="auto">
          <a:xfrm>
            <a:off x="2701002" y="6447577"/>
            <a:ext cx="3238685" cy="340735"/>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lgn="ctr">
                <a:solidFill>
                  <a:srgbClr val="D6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1600" dirty="0">
                <a:latin typeface="Times New Roman" panose="02020603050405020304" pitchFamily="18" charset="0"/>
              </a:rPr>
              <a:t>Fonte: IPCC – SR1,5°C –Fig. SPM1</a:t>
            </a:r>
          </a:p>
        </p:txBody>
      </p:sp>
      <p:grpSp>
        <p:nvGrpSpPr>
          <p:cNvPr id="20" name="Gruppo 19">
            <a:extLst>
              <a:ext uri="{FF2B5EF4-FFF2-40B4-BE49-F238E27FC236}">
                <a16:creationId xmlns:a16="http://schemas.microsoft.com/office/drawing/2014/main" id="{AFD7D3A8-61FC-424C-B64A-7B35EA17D545}"/>
              </a:ext>
            </a:extLst>
          </p:cNvPr>
          <p:cNvGrpSpPr/>
          <p:nvPr/>
        </p:nvGrpSpPr>
        <p:grpSpPr>
          <a:xfrm>
            <a:off x="1884472" y="626442"/>
            <a:ext cx="6163342" cy="5466854"/>
            <a:chOff x="1884472" y="626442"/>
            <a:chExt cx="6163342" cy="5466854"/>
          </a:xfrm>
        </p:grpSpPr>
        <p:cxnSp>
          <p:nvCxnSpPr>
            <p:cNvPr id="14" name="Connettore diritto 13">
              <a:extLst>
                <a:ext uri="{FF2B5EF4-FFF2-40B4-BE49-F238E27FC236}">
                  <a16:creationId xmlns:a16="http://schemas.microsoft.com/office/drawing/2014/main" id="{D381D206-A3CD-4084-AFCD-F2894813F10B}"/>
                </a:ext>
              </a:extLst>
            </p:cNvPr>
            <p:cNvCxnSpPr>
              <a:endCxn id="6" idx="0"/>
            </p:cNvCxnSpPr>
            <p:nvPr/>
          </p:nvCxnSpPr>
          <p:spPr bwMode="auto">
            <a:xfrm>
              <a:off x="5221194" y="626442"/>
              <a:ext cx="2650030" cy="426294"/>
            </a:xfrm>
            <a:prstGeom prst="line">
              <a:avLst/>
            </a:prstGeom>
            <a:noFill/>
            <a:ln w="63500" cap="flat" cmpd="sng" algn="ctr">
              <a:solidFill>
                <a:schemeClr val="accent5">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Connettore diritto 14">
              <a:extLst>
                <a:ext uri="{FF2B5EF4-FFF2-40B4-BE49-F238E27FC236}">
                  <a16:creationId xmlns:a16="http://schemas.microsoft.com/office/drawing/2014/main" id="{D77BEC0A-B8E6-4B6F-AEBA-C217CC8C2D21}"/>
                </a:ext>
              </a:extLst>
            </p:cNvPr>
            <p:cNvCxnSpPr/>
            <p:nvPr/>
          </p:nvCxnSpPr>
          <p:spPr bwMode="auto">
            <a:xfrm>
              <a:off x="4858087" y="1745432"/>
              <a:ext cx="2954273" cy="309662"/>
            </a:xfrm>
            <a:prstGeom prst="line">
              <a:avLst/>
            </a:prstGeom>
            <a:noFill/>
            <a:ln w="63500" cap="flat" cmpd="sng" algn="ctr">
              <a:solidFill>
                <a:schemeClr val="accent5">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o 15">
              <a:extLst>
                <a:ext uri="{FF2B5EF4-FFF2-40B4-BE49-F238E27FC236}">
                  <a16:creationId xmlns:a16="http://schemas.microsoft.com/office/drawing/2014/main" id="{5DA65A02-FA2F-4788-9C65-773ABF538D55}"/>
                </a:ext>
              </a:extLst>
            </p:cNvPr>
            <p:cNvGrpSpPr/>
            <p:nvPr/>
          </p:nvGrpSpPr>
          <p:grpSpPr>
            <a:xfrm>
              <a:off x="1884472" y="1320791"/>
              <a:ext cx="6163342" cy="4772505"/>
              <a:chOff x="199978" y="894497"/>
              <a:chExt cx="6163342" cy="4772505"/>
            </a:xfrm>
          </p:grpSpPr>
          <p:sp>
            <p:nvSpPr>
              <p:cNvPr id="18" name="Rettangolo con angoli arrotondati 17">
                <a:extLst>
                  <a:ext uri="{FF2B5EF4-FFF2-40B4-BE49-F238E27FC236}">
                    <a16:creationId xmlns:a16="http://schemas.microsoft.com/office/drawing/2014/main" id="{04A1107B-4ECC-42DF-9F4E-D079B907BCF0}"/>
                  </a:ext>
                </a:extLst>
              </p:cNvPr>
              <p:cNvSpPr/>
              <p:nvPr/>
            </p:nvSpPr>
            <p:spPr bwMode="auto">
              <a:xfrm>
                <a:off x="6245593" y="894497"/>
                <a:ext cx="117727" cy="576064"/>
              </a:xfrm>
              <a:prstGeom prst="roundRect">
                <a:avLst/>
              </a:prstGeom>
              <a:noFill/>
              <a:ln w="38100" cap="flat" cmpd="sng" algn="ctr">
                <a:solidFill>
                  <a:schemeClr val="accent5">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New Roman" panose="02020603050405020304" pitchFamily="18" charset="0"/>
                </a:endParaRPr>
              </a:p>
            </p:txBody>
          </p:sp>
          <p:cxnSp>
            <p:nvCxnSpPr>
              <p:cNvPr id="19" name="Connettore diritto 18">
                <a:extLst>
                  <a:ext uri="{FF2B5EF4-FFF2-40B4-BE49-F238E27FC236}">
                    <a16:creationId xmlns:a16="http://schemas.microsoft.com/office/drawing/2014/main" id="{C6339F16-B82D-438A-B404-F272DE6AC098}"/>
                  </a:ext>
                </a:extLst>
              </p:cNvPr>
              <p:cNvCxnSpPr/>
              <p:nvPr/>
            </p:nvCxnSpPr>
            <p:spPr bwMode="auto">
              <a:xfrm>
                <a:off x="199978" y="4442866"/>
                <a:ext cx="275260" cy="1224136"/>
              </a:xfrm>
              <a:prstGeom prst="line">
                <a:avLst/>
              </a:prstGeom>
              <a:noFill/>
              <a:ln w="101600" cap="flat" cmpd="sng" algn="ctr">
                <a:solidFill>
                  <a:schemeClr val="accent5">
                    <a:lumMod val="50000"/>
                  </a:schemeClr>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24" name="Gruppo 23">
            <a:extLst>
              <a:ext uri="{FF2B5EF4-FFF2-40B4-BE49-F238E27FC236}">
                <a16:creationId xmlns:a16="http://schemas.microsoft.com/office/drawing/2014/main" id="{22F27EDF-9537-45FA-BC6F-A39D98970F1C}"/>
              </a:ext>
            </a:extLst>
          </p:cNvPr>
          <p:cNvGrpSpPr/>
          <p:nvPr/>
        </p:nvGrpSpPr>
        <p:grpSpPr>
          <a:xfrm>
            <a:off x="1759622" y="6158040"/>
            <a:ext cx="800219" cy="461665"/>
            <a:chOff x="1759622" y="6158040"/>
            <a:chExt cx="800219" cy="461665"/>
          </a:xfrm>
        </p:grpSpPr>
        <p:sp>
          <p:nvSpPr>
            <p:cNvPr id="21" name="CasellaDiTesto 20">
              <a:extLst>
                <a:ext uri="{FF2B5EF4-FFF2-40B4-BE49-F238E27FC236}">
                  <a16:creationId xmlns:a16="http://schemas.microsoft.com/office/drawing/2014/main" id="{E6B64DE4-AA43-4920-B70B-BE9E1471A918}"/>
                </a:ext>
              </a:extLst>
            </p:cNvPr>
            <p:cNvSpPr txBox="1"/>
            <p:nvPr/>
          </p:nvSpPr>
          <p:spPr>
            <a:xfrm>
              <a:off x="1759622" y="6158040"/>
              <a:ext cx="800219" cy="461665"/>
            </a:xfrm>
            <a:prstGeom prst="rect">
              <a:avLst/>
            </a:prstGeom>
            <a:noFill/>
          </p:spPr>
          <p:txBody>
            <a:bodyPr wrap="none" rtlCol="0">
              <a:spAutoFit/>
            </a:bodyPr>
            <a:lstStyle/>
            <a:p>
              <a:r>
                <a:rPr lang="it-IT" b="1" dirty="0">
                  <a:solidFill>
                    <a:schemeClr val="accent5">
                      <a:lumMod val="50000"/>
                    </a:schemeClr>
                  </a:solidFill>
                </a:rPr>
                <a:t>2040</a:t>
              </a:r>
            </a:p>
          </p:txBody>
        </p:sp>
        <p:cxnSp>
          <p:nvCxnSpPr>
            <p:cNvPr id="23" name="Connettore diritto 22">
              <a:extLst>
                <a:ext uri="{FF2B5EF4-FFF2-40B4-BE49-F238E27FC236}">
                  <a16:creationId xmlns:a16="http://schemas.microsoft.com/office/drawing/2014/main" id="{C7CC356A-32F2-4FD0-8C04-17A8FE8A17C3}"/>
                </a:ext>
              </a:extLst>
            </p:cNvPr>
            <p:cNvCxnSpPr>
              <a:stCxn id="21" idx="0"/>
            </p:cNvCxnSpPr>
            <p:nvPr/>
          </p:nvCxnSpPr>
          <p:spPr bwMode="auto">
            <a:xfrm flipH="1">
              <a:off x="2159731" y="6158040"/>
              <a:ext cx="1" cy="151275"/>
            </a:xfrm>
            <a:prstGeom prst="line">
              <a:avLst/>
            </a:prstGeom>
            <a:noFill/>
            <a:ln w="38100" cap="flat" cmpd="sng" algn="ctr">
              <a:solidFill>
                <a:schemeClr val="accent5">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64471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FC7B7D6-3646-4B0F-9FFF-AC9424E88FB5}"/>
              </a:ext>
            </a:extLst>
          </p:cNvPr>
          <p:cNvSpPr txBox="1"/>
          <p:nvPr/>
        </p:nvSpPr>
        <p:spPr>
          <a:xfrm>
            <a:off x="251520" y="116632"/>
            <a:ext cx="8748464" cy="6401753"/>
          </a:xfrm>
          <a:prstGeom prst="rect">
            <a:avLst/>
          </a:prstGeom>
          <a:noFill/>
        </p:spPr>
        <p:txBody>
          <a:bodyPr wrap="square" rtlCol="0">
            <a:spAutoFit/>
          </a:bodyPr>
          <a:lstStyle/>
          <a:p>
            <a:r>
              <a:rPr lang="it-IT" sz="2200" dirty="0"/>
              <a:t>Negli scenari che limitano il riscaldamento globale a 1,5°C:</a:t>
            </a:r>
          </a:p>
          <a:p>
            <a:pPr marL="342900" indent="-342900">
              <a:buFont typeface="Arial" panose="020B0604020202020204" pitchFamily="34" charset="0"/>
              <a:buChar char="•"/>
            </a:pPr>
            <a:r>
              <a:rPr lang="it-IT" sz="2200" dirty="0"/>
              <a:t>minore </a:t>
            </a:r>
            <a:r>
              <a:rPr lang="it-IT" sz="2200" dirty="0">
                <a:solidFill>
                  <a:schemeClr val="accent5">
                    <a:lumMod val="50000"/>
                  </a:schemeClr>
                </a:solidFill>
              </a:rPr>
              <a:t>domanda di energia</a:t>
            </a:r>
          </a:p>
          <a:p>
            <a:pPr marL="342900" indent="-342900">
              <a:buFont typeface="Arial" panose="020B0604020202020204" pitchFamily="34" charset="0"/>
              <a:buChar char="•"/>
            </a:pPr>
            <a:r>
              <a:rPr lang="it-IT" sz="2200" dirty="0"/>
              <a:t>miglioramento dell'</a:t>
            </a:r>
            <a:r>
              <a:rPr lang="it-IT" sz="2200" dirty="0">
                <a:solidFill>
                  <a:schemeClr val="accent5">
                    <a:lumMod val="50000"/>
                  </a:schemeClr>
                </a:solidFill>
              </a:rPr>
              <a:t>efficienza energetica</a:t>
            </a:r>
            <a:r>
              <a:rPr lang="it-IT" sz="2200" dirty="0"/>
              <a:t> </a:t>
            </a:r>
          </a:p>
          <a:p>
            <a:pPr marL="342900" indent="-342900">
              <a:buFont typeface="Arial" panose="020B0604020202020204" pitchFamily="34" charset="0"/>
              <a:buChar char="•"/>
            </a:pPr>
            <a:r>
              <a:rPr lang="it-IT" sz="2200" dirty="0"/>
              <a:t>rapidissima </a:t>
            </a:r>
            <a:r>
              <a:rPr lang="it-IT" sz="2200" dirty="0">
                <a:solidFill>
                  <a:schemeClr val="accent5">
                    <a:lumMod val="50000"/>
                  </a:schemeClr>
                </a:solidFill>
              </a:rPr>
              <a:t>elettrificazione</a:t>
            </a:r>
            <a:r>
              <a:rPr lang="it-IT" sz="2200" dirty="0"/>
              <a:t> degli usi finali di energia</a:t>
            </a:r>
          </a:p>
          <a:p>
            <a:pPr marL="342900" indent="-342900">
              <a:buFont typeface="Arial" panose="020B0604020202020204" pitchFamily="34" charset="0"/>
              <a:buChar char="•"/>
            </a:pPr>
            <a:r>
              <a:rPr lang="it-IT" sz="2200" dirty="0"/>
              <a:t>grande sviluppo di </a:t>
            </a:r>
            <a:r>
              <a:rPr lang="it-IT" sz="2200" dirty="0">
                <a:solidFill>
                  <a:schemeClr val="accent5">
                    <a:lumMod val="50000"/>
                  </a:schemeClr>
                </a:solidFill>
              </a:rPr>
              <a:t>energia rinnovabile </a:t>
            </a:r>
            <a:r>
              <a:rPr lang="it-IT" sz="2200" dirty="0"/>
              <a:t>(70–85% dell'elettricità nel 2050) </a:t>
            </a:r>
          </a:p>
          <a:p>
            <a:pPr marL="342900" indent="-342900">
              <a:buFont typeface="Arial" panose="020B0604020202020204" pitchFamily="34" charset="0"/>
              <a:buChar char="•"/>
            </a:pPr>
            <a:r>
              <a:rPr lang="it-IT" sz="2200" dirty="0">
                <a:solidFill>
                  <a:schemeClr val="accent5">
                    <a:lumMod val="50000"/>
                  </a:schemeClr>
                </a:solidFill>
              </a:rPr>
              <a:t>drastica riduzione dell'utilizzo di carbone </a:t>
            </a:r>
          </a:p>
          <a:p>
            <a:pPr marL="342900" indent="-342900">
              <a:buFont typeface="Arial" panose="020B0604020202020204" pitchFamily="34" charset="0"/>
              <a:buChar char="•"/>
            </a:pPr>
            <a:r>
              <a:rPr lang="it-IT" sz="2200" dirty="0"/>
              <a:t>utilizzo di cattura e stoccaggio di carbonio per il gas </a:t>
            </a:r>
          </a:p>
          <a:p>
            <a:pPr marL="342900" indent="-342900">
              <a:buFont typeface="Arial" panose="020B0604020202020204" pitchFamily="34" charset="0"/>
              <a:buChar char="•"/>
            </a:pPr>
            <a:r>
              <a:rPr lang="it-IT" sz="2200" dirty="0"/>
              <a:t>cambiamenti nelle pratiche di pianificazione urbana</a:t>
            </a:r>
          </a:p>
          <a:p>
            <a:pPr marL="342900" indent="-342900">
              <a:buFont typeface="Arial" panose="020B0604020202020204" pitchFamily="34" charset="0"/>
              <a:buChar char="•"/>
            </a:pPr>
            <a:r>
              <a:rPr lang="it-IT" sz="2200" dirty="0"/>
              <a:t>azioni nel settore agricolo e forestale </a:t>
            </a:r>
          </a:p>
          <a:p>
            <a:pPr marL="342900" indent="-342900">
              <a:buFont typeface="Arial" panose="020B0604020202020204" pitchFamily="34" charset="0"/>
              <a:buChar char="•"/>
            </a:pPr>
            <a:r>
              <a:rPr lang="it-IT" sz="2200" dirty="0"/>
              <a:t>diete sostenibili e minor spreco alimentare</a:t>
            </a:r>
          </a:p>
          <a:p>
            <a:pPr marL="342900" indent="-342900">
              <a:buFont typeface="Arial" panose="020B0604020202020204" pitchFamily="34" charset="0"/>
              <a:buChar char="•"/>
            </a:pPr>
            <a:r>
              <a:rPr lang="it-IT" sz="2200" dirty="0"/>
              <a:t>ecc..</a:t>
            </a:r>
          </a:p>
          <a:p>
            <a:endParaRPr lang="it-IT" dirty="0"/>
          </a:p>
          <a:p>
            <a:r>
              <a:rPr lang="it-IT" dirty="0"/>
              <a:t>C.2.2 </a:t>
            </a:r>
            <a:r>
              <a:rPr lang="it-IT" i="1" dirty="0"/>
              <a:t>Nonostante siano riconosciute le sfide e le differenze tra le opzioni e le circostanze nazionali, </a:t>
            </a:r>
            <a:r>
              <a:rPr lang="it-IT" b="1" i="1" dirty="0"/>
              <a:t>la fattibilità politica, economica, sociale e tecnica dell'energia solare, eolica e delle tecnologie di stoccaggio dell'elettricità è sostanzialmente migliorata negli ultimi anni</a:t>
            </a:r>
            <a:r>
              <a:rPr lang="it-IT" i="1" dirty="0"/>
              <a:t> (confidenza alta). </a:t>
            </a:r>
            <a:r>
              <a:rPr lang="it-IT" i="1" dirty="0">
                <a:solidFill>
                  <a:srgbClr val="FF0000"/>
                </a:solidFill>
              </a:rPr>
              <a:t>Questi miglioramenti sono segnali di una potenziale transizione di sistema nella produzione di elettricità </a:t>
            </a:r>
          </a:p>
        </p:txBody>
      </p:sp>
    </p:spTree>
    <p:extLst>
      <p:ext uri="{BB962C8B-B14F-4D97-AF65-F5344CB8AC3E}">
        <p14:creationId xmlns:p14="http://schemas.microsoft.com/office/powerpoint/2010/main" val="1869010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15" descr="Immagine che contiene testo, mappa&#10;&#10;Descrizione generata automaticamente">
            <a:extLst>
              <a:ext uri="{FF2B5EF4-FFF2-40B4-BE49-F238E27FC236}">
                <a16:creationId xmlns:a16="http://schemas.microsoft.com/office/drawing/2014/main" id="{B38878C4-4258-4BB4-985B-F5A12AE9AC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5896" y="472346"/>
            <a:ext cx="5450970" cy="5006381"/>
          </a:xfrm>
          <a:prstGeom prst="rect">
            <a:avLst/>
          </a:prstGeom>
        </p:spPr>
      </p:pic>
      <p:sp>
        <p:nvSpPr>
          <p:cNvPr id="4" name="Rettangolo 3">
            <a:extLst>
              <a:ext uri="{FF2B5EF4-FFF2-40B4-BE49-F238E27FC236}">
                <a16:creationId xmlns:a16="http://schemas.microsoft.com/office/drawing/2014/main" id="{A077FD52-F273-421F-9015-39939F037BC6}"/>
              </a:ext>
            </a:extLst>
          </p:cNvPr>
          <p:cNvSpPr/>
          <p:nvPr/>
        </p:nvSpPr>
        <p:spPr bwMode="auto">
          <a:xfrm>
            <a:off x="7566890" y="1997792"/>
            <a:ext cx="1547664" cy="440217"/>
          </a:xfrm>
          <a:prstGeom prst="rect">
            <a:avLst/>
          </a:prstGeom>
          <a:solidFill>
            <a:schemeClr val="bg1"/>
          </a:solidFill>
          <a:ln w="38100" cap="flat" cmpd="sng" algn="ctr">
            <a:noFill/>
            <a:prstDash val="solid"/>
            <a:round/>
            <a:headEnd type="none" w="med" len="med"/>
            <a:tailEnd type="none" w="med" len="med"/>
          </a:ln>
          <a:effectLst/>
        </p:spPr>
        <p:txBody>
          <a:bodyPr vert="horz" wrap="square" lIns="67500" tIns="35100" rIns="67500" bIns="35100" numCol="1" rtlCol="0" anchor="t" anchorCtr="0" compatLnSpc="1">
            <a:prstTxWarp prst="textNoShape">
              <a:avLst/>
            </a:prstTxWarp>
            <a:spAutoFit/>
          </a:bodyPr>
          <a:lstStyle/>
          <a:p>
            <a:pPr defTabSz="685800"/>
            <a:endParaRPr lang="en-GB" dirty="0"/>
          </a:p>
        </p:txBody>
      </p:sp>
      <p:sp>
        <p:nvSpPr>
          <p:cNvPr id="6" name="CasellaDiTesto 5"/>
          <p:cNvSpPr txBox="1"/>
          <p:nvPr/>
        </p:nvSpPr>
        <p:spPr>
          <a:xfrm>
            <a:off x="174419" y="812899"/>
            <a:ext cx="3503015" cy="5016758"/>
          </a:xfrm>
          <a:prstGeom prst="rect">
            <a:avLst/>
          </a:prstGeom>
          <a:noFill/>
        </p:spPr>
        <p:txBody>
          <a:bodyPr wrap="square" rtlCol="0">
            <a:spAutoFit/>
          </a:bodyPr>
          <a:lstStyle/>
          <a:p>
            <a:r>
              <a:rPr lang="en-US" sz="2000" dirty="0">
                <a:cs typeface="Times New Roman" panose="02020603050405020304" pitchFamily="18" charset="0"/>
              </a:rPr>
              <a:t>C.3. </a:t>
            </a:r>
            <a:r>
              <a:rPr lang="it-IT" sz="2000" i="1" dirty="0">
                <a:cs typeface="Times New Roman" panose="02020603050405020304" pitchFamily="18" charset="0"/>
              </a:rPr>
              <a:t>Tutti i percorsi che limitano il riscaldamento globale a 1,5°C con un superamento limitato o nullo prevedono l'uso della rimozione del biossido di carbonio (CDR) nell'ordine di 100-1000 GtCO</a:t>
            </a:r>
            <a:r>
              <a:rPr lang="it-IT" sz="2000" i="1" baseline="-25000" dirty="0">
                <a:cs typeface="Times New Roman" panose="02020603050405020304" pitchFamily="18" charset="0"/>
              </a:rPr>
              <a:t>2</a:t>
            </a:r>
            <a:r>
              <a:rPr lang="it-IT" sz="2000" i="1" dirty="0">
                <a:cs typeface="Times New Roman" panose="02020603050405020304" pitchFamily="18" charset="0"/>
              </a:rPr>
              <a:t> nel corso del XXI secolo. </a:t>
            </a:r>
          </a:p>
          <a:p>
            <a:r>
              <a:rPr lang="it-IT" sz="2000" i="1" dirty="0">
                <a:cs typeface="Times New Roman" panose="02020603050405020304" pitchFamily="18" charset="0"/>
              </a:rPr>
              <a:t>La rimozione di CO</a:t>
            </a:r>
            <a:r>
              <a:rPr lang="it-IT" sz="2000" i="1" baseline="-25000" dirty="0">
                <a:cs typeface="Times New Roman" panose="02020603050405020304" pitchFamily="18" charset="0"/>
              </a:rPr>
              <a:t>2</a:t>
            </a:r>
            <a:r>
              <a:rPr lang="it-IT" sz="2000" i="1" dirty="0">
                <a:cs typeface="Times New Roman" panose="02020603050405020304" pitchFamily="18" charset="0"/>
              </a:rPr>
              <a:t> verrebbe utilizzata per </a:t>
            </a:r>
            <a:r>
              <a:rPr lang="it-IT" sz="2000" b="1" i="1" dirty="0">
                <a:cs typeface="Times New Roman" panose="02020603050405020304" pitchFamily="18" charset="0"/>
              </a:rPr>
              <a:t>controbilanciare le emissioni residue</a:t>
            </a:r>
            <a:r>
              <a:rPr lang="it-IT" sz="2000" i="1" dirty="0">
                <a:cs typeface="Times New Roman" panose="02020603050405020304" pitchFamily="18" charset="0"/>
              </a:rPr>
              <a:t> e, nella maggior parte dei casi, arrivare a una quantità negativa di emissioni nette per </a:t>
            </a:r>
            <a:r>
              <a:rPr lang="it-IT" sz="2000" b="1" i="1" dirty="0">
                <a:cs typeface="Times New Roman" panose="02020603050405020304" pitchFamily="18" charset="0"/>
              </a:rPr>
              <a:t>riportare il riscaldamento globale a 1,5°C dopo un picco </a:t>
            </a:r>
            <a:r>
              <a:rPr lang="it-IT" sz="2000" i="1" dirty="0">
                <a:cs typeface="Times New Roman" panose="02020603050405020304" pitchFamily="18" charset="0"/>
              </a:rPr>
              <a:t>(confidenza alta). </a:t>
            </a:r>
            <a:endParaRPr lang="en-US" sz="1400" dirty="0">
              <a:cs typeface="Times New Roman" panose="02020603050405020304" pitchFamily="18" charset="0"/>
            </a:endParaRPr>
          </a:p>
        </p:txBody>
      </p:sp>
      <p:sp>
        <p:nvSpPr>
          <p:cNvPr id="7" name="CasellaDiTesto 6"/>
          <p:cNvSpPr txBox="1"/>
          <p:nvPr/>
        </p:nvSpPr>
        <p:spPr>
          <a:xfrm>
            <a:off x="163724" y="48274"/>
            <a:ext cx="8980276" cy="461665"/>
          </a:xfrm>
          <a:prstGeom prst="rect">
            <a:avLst/>
          </a:prstGeom>
          <a:noFill/>
        </p:spPr>
        <p:txBody>
          <a:bodyPr wrap="square" rtlCol="0">
            <a:spAutoFit/>
          </a:bodyPr>
          <a:lstStyle/>
          <a:p>
            <a:pPr algn="ctr"/>
            <a:r>
              <a:rPr lang="it-IT" b="1">
                <a:solidFill>
                  <a:srgbClr val="B33131"/>
                </a:solidFill>
              </a:rPr>
              <a:t>La necessità della rimozione di CO</a:t>
            </a:r>
            <a:r>
              <a:rPr lang="it-IT" b="1" baseline="-25000">
                <a:solidFill>
                  <a:srgbClr val="B33131"/>
                </a:solidFill>
              </a:rPr>
              <a:t>2</a:t>
            </a:r>
            <a:r>
              <a:rPr lang="it-IT" b="1">
                <a:solidFill>
                  <a:srgbClr val="B33131"/>
                </a:solidFill>
              </a:rPr>
              <a:t> dall’atmosfera</a:t>
            </a:r>
            <a:endParaRPr lang="it-IT" b="1" baseline="-25000">
              <a:solidFill>
                <a:srgbClr val="B33131"/>
              </a:solidFill>
            </a:endParaRPr>
          </a:p>
        </p:txBody>
      </p:sp>
      <p:grpSp>
        <p:nvGrpSpPr>
          <p:cNvPr id="8" name="Gruppo 7">
            <a:extLst>
              <a:ext uri="{FF2B5EF4-FFF2-40B4-BE49-F238E27FC236}">
                <a16:creationId xmlns:a16="http://schemas.microsoft.com/office/drawing/2014/main" id="{5DE978C8-04BB-4168-88D9-047761EC38AA}"/>
              </a:ext>
            </a:extLst>
          </p:cNvPr>
          <p:cNvGrpSpPr/>
          <p:nvPr/>
        </p:nvGrpSpPr>
        <p:grpSpPr>
          <a:xfrm>
            <a:off x="5877169" y="4365104"/>
            <a:ext cx="3266831" cy="2075290"/>
            <a:chOff x="5877169" y="4365104"/>
            <a:chExt cx="2934547" cy="2075290"/>
          </a:xfrm>
        </p:grpSpPr>
        <p:sp>
          <p:nvSpPr>
            <p:cNvPr id="2" name="CasellaDiTesto 1"/>
            <p:cNvSpPr txBox="1"/>
            <p:nvPr/>
          </p:nvSpPr>
          <p:spPr>
            <a:xfrm>
              <a:off x="5877169" y="5609397"/>
              <a:ext cx="2934547" cy="830997"/>
            </a:xfrm>
            <a:prstGeom prst="rect">
              <a:avLst/>
            </a:prstGeom>
            <a:noFill/>
          </p:spPr>
          <p:txBody>
            <a:bodyPr wrap="square" rtlCol="0">
              <a:spAutoFit/>
            </a:bodyPr>
            <a:lstStyle/>
            <a:p>
              <a:r>
                <a:rPr lang="it-IT" dirty="0">
                  <a:solidFill>
                    <a:srgbClr val="FF0000"/>
                  </a:solidFill>
                  <a:sym typeface="Symbol" panose="05050102010706020507" pitchFamily="18" charset="2"/>
                </a:rPr>
                <a:t>Rimozione di CO</a:t>
              </a:r>
              <a:r>
                <a:rPr lang="it-IT" baseline="-25000" dirty="0">
                  <a:solidFill>
                    <a:srgbClr val="FF0000"/>
                  </a:solidFill>
                  <a:sym typeface="Symbol" panose="05050102010706020507" pitchFamily="18" charset="2"/>
                </a:rPr>
                <a:t>2</a:t>
              </a:r>
              <a:r>
                <a:rPr lang="it-IT" dirty="0">
                  <a:solidFill>
                    <a:srgbClr val="FF0000"/>
                  </a:solidFill>
                  <a:sym typeface="Symbol" panose="05050102010706020507" pitchFamily="18" charset="2"/>
                </a:rPr>
                <a:t> («emissioni «negative»)</a:t>
              </a:r>
              <a:endParaRPr lang="it-IT" baseline="-25000" dirty="0">
                <a:solidFill>
                  <a:srgbClr val="FF0000"/>
                </a:solidFill>
              </a:endParaRPr>
            </a:p>
          </p:txBody>
        </p:sp>
        <p:cxnSp>
          <p:nvCxnSpPr>
            <p:cNvPr id="10" name="Connettore 2 9"/>
            <p:cNvCxnSpPr>
              <a:cxnSpLocks/>
            </p:cNvCxnSpPr>
            <p:nvPr/>
          </p:nvCxnSpPr>
          <p:spPr>
            <a:xfrm flipH="1">
              <a:off x="7395021" y="4365104"/>
              <a:ext cx="201315" cy="122412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Text Box 2">
            <a:extLst>
              <a:ext uri="{FF2B5EF4-FFF2-40B4-BE49-F238E27FC236}">
                <a16:creationId xmlns:a16="http://schemas.microsoft.com/office/drawing/2014/main" id="{0BE303AD-B11B-48CA-8A06-E3EAB7008B6A}"/>
              </a:ext>
            </a:extLst>
          </p:cNvPr>
          <p:cNvSpPr txBox="1">
            <a:spLocks noChangeArrowheads="1"/>
          </p:cNvSpPr>
          <p:nvPr/>
        </p:nvSpPr>
        <p:spPr bwMode="auto">
          <a:xfrm>
            <a:off x="2701002" y="6447577"/>
            <a:ext cx="3176167" cy="340735"/>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lgn="ctr">
                <a:solidFill>
                  <a:srgbClr val="D6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1600" dirty="0">
                <a:latin typeface="Times New Roman" panose="02020603050405020304" pitchFamily="18" charset="0"/>
              </a:rPr>
              <a:t>Fonte: IPCC – SR1,5°C Fig. SPM3a</a:t>
            </a:r>
          </a:p>
        </p:txBody>
      </p:sp>
      <p:cxnSp>
        <p:nvCxnSpPr>
          <p:cNvPr id="14" name="Connettore diritto 13">
            <a:extLst>
              <a:ext uri="{FF2B5EF4-FFF2-40B4-BE49-F238E27FC236}">
                <a16:creationId xmlns:a16="http://schemas.microsoft.com/office/drawing/2014/main" id="{1C2E5705-78EF-4E3E-BF38-657E1F21B89B}"/>
              </a:ext>
            </a:extLst>
          </p:cNvPr>
          <p:cNvCxnSpPr/>
          <p:nvPr/>
        </p:nvCxnSpPr>
        <p:spPr bwMode="auto">
          <a:xfrm>
            <a:off x="4032000" y="3834000"/>
            <a:ext cx="4680520" cy="0"/>
          </a:xfrm>
          <a:prstGeom prst="line">
            <a:avLst/>
          </a:prstGeom>
          <a:noFill/>
          <a:ln w="38100" cap="flat" cmpd="sng" algn="ctr">
            <a:solidFill>
              <a:srgbClr val="FF3300"/>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Rettangolo 2">
            <a:extLst>
              <a:ext uri="{FF2B5EF4-FFF2-40B4-BE49-F238E27FC236}">
                <a16:creationId xmlns:a16="http://schemas.microsoft.com/office/drawing/2014/main" id="{60FBF13B-025A-46A5-943E-2B6B532DD298}"/>
              </a:ext>
            </a:extLst>
          </p:cNvPr>
          <p:cNvSpPr/>
          <p:nvPr/>
        </p:nvSpPr>
        <p:spPr bwMode="auto">
          <a:xfrm>
            <a:off x="4032000" y="3834000"/>
            <a:ext cx="5035085" cy="1755227"/>
          </a:xfrm>
          <a:prstGeom prst="rect">
            <a:avLst/>
          </a:prstGeom>
          <a:solidFill>
            <a:schemeClr val="bg1"/>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New Roman" panose="02020603050405020304" pitchFamily="18" charset="0"/>
            </a:endParaRPr>
          </a:p>
        </p:txBody>
      </p:sp>
    </p:spTree>
    <p:extLst>
      <p:ext uri="{BB962C8B-B14F-4D97-AF65-F5344CB8AC3E}">
        <p14:creationId xmlns:p14="http://schemas.microsoft.com/office/powerpoint/2010/main" val="153837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8BBFEE3-6DD2-41AA-8D4E-07274AD32DEC}"/>
              </a:ext>
            </a:extLst>
          </p:cNvPr>
          <p:cNvSpPr txBox="1"/>
          <p:nvPr/>
        </p:nvSpPr>
        <p:spPr>
          <a:xfrm>
            <a:off x="259552" y="1163837"/>
            <a:ext cx="8727776" cy="1569660"/>
          </a:xfrm>
          <a:prstGeom prst="rect">
            <a:avLst/>
          </a:prstGeom>
          <a:noFill/>
        </p:spPr>
        <p:txBody>
          <a:bodyPr wrap="square" rtlCol="0">
            <a:spAutoFit/>
          </a:bodyPr>
          <a:lstStyle/>
          <a:p>
            <a:r>
              <a:rPr lang="it-IT" i="1" dirty="0"/>
              <a:t>«Differenti strategie di mitigazione possono portare alla riduzione delle emissioni nette che sarebbero richieste per seguire un percorso che limiti il riscaldamento globale a 1,5°C con un superamento nullo o limitato». </a:t>
            </a:r>
          </a:p>
        </p:txBody>
      </p:sp>
      <p:sp>
        <p:nvSpPr>
          <p:cNvPr id="3" name="CasellaDiTesto 2">
            <a:extLst>
              <a:ext uri="{FF2B5EF4-FFF2-40B4-BE49-F238E27FC236}">
                <a16:creationId xmlns:a16="http://schemas.microsoft.com/office/drawing/2014/main" id="{4A5F8372-9E3A-4621-B12C-765455E1FE0F}"/>
              </a:ext>
            </a:extLst>
          </p:cNvPr>
          <p:cNvSpPr txBox="1"/>
          <p:nvPr/>
        </p:nvSpPr>
        <p:spPr>
          <a:xfrm>
            <a:off x="144016" y="2832606"/>
            <a:ext cx="5148064" cy="3908762"/>
          </a:xfrm>
          <a:prstGeom prst="rect">
            <a:avLst/>
          </a:prstGeom>
          <a:noFill/>
        </p:spPr>
        <p:txBody>
          <a:bodyPr wrap="square" rtlCol="0">
            <a:spAutoFit/>
          </a:bodyPr>
          <a:lstStyle/>
          <a:p>
            <a:r>
              <a:rPr lang="it-IT" sz="2200" i="1" dirty="0"/>
              <a:t>Tutte le strategie prevedono l'utilizzo della rimozione di biossido di carbonio (CDR, Carbon </a:t>
            </a:r>
            <a:r>
              <a:rPr lang="it-IT" sz="2200" i="1" dirty="0" err="1"/>
              <a:t>Dioxide</a:t>
            </a:r>
            <a:r>
              <a:rPr lang="it-IT" sz="2200" i="1" dirty="0"/>
              <a:t> </a:t>
            </a:r>
            <a:r>
              <a:rPr lang="it-IT" sz="2200" i="1" dirty="0" err="1"/>
              <a:t>Removal</a:t>
            </a:r>
            <a:r>
              <a:rPr lang="it-IT" sz="2200" i="1" dirty="0"/>
              <a:t>)</a:t>
            </a:r>
          </a:p>
          <a:p>
            <a:pPr marL="342900" indent="-342900">
              <a:buFont typeface="Arial" panose="020B0604020202020204" pitchFamily="34" charset="0"/>
              <a:buChar char="•"/>
            </a:pPr>
            <a:r>
              <a:rPr lang="it-IT" sz="2200" i="1" dirty="0"/>
              <a:t>le quantità di CDR cambiano nelle </a:t>
            </a:r>
            <a:br>
              <a:rPr lang="it-IT" sz="2200" i="1" dirty="0"/>
            </a:br>
            <a:r>
              <a:rPr lang="it-IT" sz="2200" i="1" dirty="0"/>
              <a:t>diverse strategie</a:t>
            </a:r>
          </a:p>
          <a:p>
            <a:pPr marL="342900" indent="-342900">
              <a:buFont typeface="Arial" panose="020B0604020202020204" pitchFamily="34" charset="0"/>
              <a:buChar char="•"/>
            </a:pPr>
            <a:r>
              <a:rPr lang="it-IT" sz="2200" i="1" dirty="0"/>
              <a:t>cambia anche il contributo di diversi </a:t>
            </a:r>
            <a:br>
              <a:rPr lang="it-IT" sz="2200" i="1" dirty="0"/>
            </a:br>
            <a:r>
              <a:rPr lang="it-IT" sz="2200" i="1" dirty="0"/>
              <a:t>tipi di CDR: </a:t>
            </a:r>
            <a:br>
              <a:rPr lang="it-IT" sz="2200" dirty="0"/>
            </a:br>
            <a:r>
              <a:rPr lang="it-IT" sz="2000" dirty="0"/>
              <a:t>- bioenergia con sequestro e stoccaggio di carbonio </a:t>
            </a:r>
            <a:br>
              <a:rPr lang="it-IT" sz="2000" dirty="0"/>
            </a:br>
            <a:r>
              <a:rPr lang="it-IT" sz="1600" dirty="0"/>
              <a:t>(BECCS: </a:t>
            </a:r>
            <a:r>
              <a:rPr lang="it-IT" sz="1600" dirty="0" err="1"/>
              <a:t>Bioenergy</a:t>
            </a:r>
            <a:r>
              <a:rPr lang="it-IT" sz="1600" dirty="0"/>
              <a:t> with Carbon </a:t>
            </a:r>
            <a:r>
              <a:rPr lang="it-IT" sz="1600" dirty="0" err="1"/>
              <a:t>Capture</a:t>
            </a:r>
            <a:r>
              <a:rPr lang="it-IT" sz="1600" dirty="0"/>
              <a:t> and Storage) </a:t>
            </a:r>
            <a:br>
              <a:rPr lang="it-IT" sz="2000" dirty="0"/>
            </a:br>
            <a:r>
              <a:rPr lang="it-IT" sz="2000" dirty="0"/>
              <a:t>- stoccaggio di carbonio con foreste suoli </a:t>
            </a:r>
            <a:br>
              <a:rPr lang="it-IT" sz="2000" dirty="0"/>
            </a:br>
            <a:r>
              <a:rPr lang="it-IT" sz="1600" dirty="0"/>
              <a:t>(AFOLU: </a:t>
            </a:r>
            <a:r>
              <a:rPr lang="it-IT" sz="1600" dirty="0" err="1"/>
              <a:t>Agriculture</a:t>
            </a:r>
            <a:r>
              <a:rPr lang="it-IT" sz="1600" dirty="0"/>
              <a:t>, </a:t>
            </a:r>
            <a:r>
              <a:rPr lang="it-IT" sz="1600" dirty="0" err="1"/>
              <a:t>Forestry</a:t>
            </a:r>
            <a:r>
              <a:rPr lang="it-IT" sz="1600" dirty="0"/>
              <a:t> and </a:t>
            </a:r>
            <a:r>
              <a:rPr lang="it-IT" sz="1600" dirty="0" err="1"/>
              <a:t>Other</a:t>
            </a:r>
            <a:r>
              <a:rPr lang="it-IT" sz="1600" dirty="0"/>
              <a:t> Land Use)» </a:t>
            </a:r>
            <a:endParaRPr lang="it-IT" sz="2000" dirty="0"/>
          </a:p>
        </p:txBody>
      </p:sp>
      <p:sp>
        <p:nvSpPr>
          <p:cNvPr id="4" name="CasellaDiTesto 3">
            <a:extLst>
              <a:ext uri="{FF2B5EF4-FFF2-40B4-BE49-F238E27FC236}">
                <a16:creationId xmlns:a16="http://schemas.microsoft.com/office/drawing/2014/main" id="{005E6CD2-20CB-4D99-AC65-189DF2E928FB}"/>
              </a:ext>
            </a:extLst>
          </p:cNvPr>
          <p:cNvSpPr txBox="1"/>
          <p:nvPr/>
        </p:nvSpPr>
        <p:spPr>
          <a:xfrm>
            <a:off x="251520" y="149731"/>
            <a:ext cx="8496944" cy="830997"/>
          </a:xfrm>
          <a:prstGeom prst="rect">
            <a:avLst/>
          </a:prstGeom>
          <a:noFill/>
        </p:spPr>
        <p:txBody>
          <a:bodyPr wrap="square" rtlCol="0">
            <a:spAutoFit/>
          </a:bodyPr>
          <a:lstStyle/>
          <a:p>
            <a:pPr algn="ctr"/>
            <a:r>
              <a:rPr lang="it-IT" dirty="0"/>
              <a:t>Nel Rapporto sono confrontati quattro esempi di scenari che possono permettere di limitare il riscaldamento globale a 1,5°C</a:t>
            </a:r>
            <a:r>
              <a:rPr lang="it-IT" i="1" dirty="0"/>
              <a:t> </a:t>
            </a:r>
          </a:p>
        </p:txBody>
      </p:sp>
      <p:pic>
        <p:nvPicPr>
          <p:cNvPr id="6" name="Immagine 5" descr="Immagine che contiene testo, mappa&#10;&#10;Descrizione generata automaticamente">
            <a:extLst>
              <a:ext uri="{FF2B5EF4-FFF2-40B4-BE49-F238E27FC236}">
                <a16:creationId xmlns:a16="http://schemas.microsoft.com/office/drawing/2014/main" id="{6EFDCDC0-2115-4F0A-B7BE-D4FBC990DB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1464" y="2916606"/>
            <a:ext cx="3496696" cy="3791663"/>
          </a:xfrm>
          <a:prstGeom prst="rect">
            <a:avLst/>
          </a:prstGeom>
        </p:spPr>
      </p:pic>
    </p:spTree>
    <p:extLst>
      <p:ext uri="{BB962C8B-B14F-4D97-AF65-F5344CB8AC3E}">
        <p14:creationId xmlns:p14="http://schemas.microsoft.com/office/powerpoint/2010/main" val="1650961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5.jpg">
            <a:extLst>
              <a:ext uri="{FF2B5EF4-FFF2-40B4-BE49-F238E27FC236}">
                <a16:creationId xmlns:a16="http://schemas.microsoft.com/office/drawing/2014/main" id="{0EC341BF-87AC-4A30-AFAF-ACB47256E226}"/>
              </a:ext>
            </a:extLst>
          </p:cNvPr>
          <p:cNvPicPr/>
          <p:nvPr/>
        </p:nvPicPr>
        <p:blipFill rotWithShape="1">
          <a:blip r:embed="rId2"/>
          <a:srcRect t="5799" r="50157" b="76517"/>
          <a:stretch/>
        </p:blipFill>
        <p:spPr>
          <a:xfrm>
            <a:off x="35496" y="548680"/>
            <a:ext cx="9001000" cy="3096345"/>
          </a:xfrm>
          <a:prstGeom prst="rect">
            <a:avLst/>
          </a:prstGeom>
          <a:ln/>
        </p:spPr>
      </p:pic>
      <p:pic>
        <p:nvPicPr>
          <p:cNvPr id="3" name="image5.jpg">
            <a:extLst>
              <a:ext uri="{FF2B5EF4-FFF2-40B4-BE49-F238E27FC236}">
                <a16:creationId xmlns:a16="http://schemas.microsoft.com/office/drawing/2014/main" id="{7613C1EF-63E5-4504-956F-9086EF92F1C3}"/>
              </a:ext>
            </a:extLst>
          </p:cNvPr>
          <p:cNvPicPr/>
          <p:nvPr/>
        </p:nvPicPr>
        <p:blipFill rotWithShape="1">
          <a:blip r:embed="rId2"/>
          <a:srcRect t="3332" r="63532" b="93789"/>
          <a:stretch/>
        </p:blipFill>
        <p:spPr>
          <a:xfrm>
            <a:off x="719572" y="3667864"/>
            <a:ext cx="7488832" cy="814928"/>
          </a:xfrm>
          <a:prstGeom prst="rect">
            <a:avLst/>
          </a:prstGeom>
          <a:ln/>
        </p:spPr>
      </p:pic>
      <p:sp>
        <p:nvSpPr>
          <p:cNvPr id="5" name="Rettangolo 4">
            <a:extLst>
              <a:ext uri="{FF2B5EF4-FFF2-40B4-BE49-F238E27FC236}">
                <a16:creationId xmlns:a16="http://schemas.microsoft.com/office/drawing/2014/main" id="{53F2C38D-AC99-4A22-8471-6655C96D77EE}"/>
              </a:ext>
            </a:extLst>
          </p:cNvPr>
          <p:cNvSpPr/>
          <p:nvPr/>
        </p:nvSpPr>
        <p:spPr>
          <a:xfrm>
            <a:off x="179512" y="4725144"/>
            <a:ext cx="4536504" cy="1154803"/>
          </a:xfrm>
          <a:prstGeom prst="rect">
            <a:avLst/>
          </a:prstGeom>
        </p:spPr>
        <p:txBody>
          <a:bodyPr wrap="square">
            <a:spAutoFit/>
          </a:bodyPr>
          <a:lstStyle/>
          <a:p>
            <a:pPr marL="365125" indent="-365125">
              <a:lnSpc>
                <a:spcPct val="107000"/>
              </a:lnSpc>
              <a:spcAft>
                <a:spcPts val="0"/>
              </a:spcAft>
            </a:pPr>
            <a:r>
              <a:rPr lang="it-IT" sz="2200" b="1" dirty="0">
                <a:ea typeface="Times New Roman" panose="02020603050405020304" pitchFamily="18" charset="0"/>
                <a:cs typeface="Times New Roman" panose="02020603050405020304" pitchFamily="18" charset="0"/>
              </a:rPr>
              <a:t>P1</a:t>
            </a:r>
            <a:r>
              <a:rPr lang="it-IT" sz="2200" dirty="0">
                <a:ea typeface="Times New Roman" panose="02020603050405020304" pitchFamily="18" charset="0"/>
                <a:cs typeface="Times New Roman" panose="02020603050405020304" pitchFamily="18" charset="0"/>
              </a:rPr>
              <a:t>: Scenario con innovazioni sociali, commerciali e tecnologiche e bassa domanda di energia</a:t>
            </a:r>
            <a:endParaRPr lang="it-IT" sz="2200" dirty="0"/>
          </a:p>
        </p:txBody>
      </p:sp>
      <p:sp>
        <p:nvSpPr>
          <p:cNvPr id="6" name="Rettangolo 5">
            <a:extLst>
              <a:ext uri="{FF2B5EF4-FFF2-40B4-BE49-F238E27FC236}">
                <a16:creationId xmlns:a16="http://schemas.microsoft.com/office/drawing/2014/main" id="{C0B40DE2-CDDB-42AC-9E8F-19762039494C}"/>
              </a:ext>
            </a:extLst>
          </p:cNvPr>
          <p:cNvSpPr/>
          <p:nvPr/>
        </p:nvSpPr>
        <p:spPr>
          <a:xfrm>
            <a:off x="5176192" y="4725144"/>
            <a:ext cx="3788296" cy="1154803"/>
          </a:xfrm>
          <a:prstGeom prst="rect">
            <a:avLst/>
          </a:prstGeom>
        </p:spPr>
        <p:txBody>
          <a:bodyPr wrap="square">
            <a:spAutoFit/>
          </a:bodyPr>
          <a:lstStyle/>
          <a:p>
            <a:pPr>
              <a:lnSpc>
                <a:spcPct val="107000"/>
              </a:lnSpc>
              <a:spcAft>
                <a:spcPts val="0"/>
              </a:spcAft>
            </a:pPr>
            <a:r>
              <a:rPr lang="it-IT" sz="2200" b="1" dirty="0">
                <a:ea typeface="Times New Roman" panose="02020603050405020304" pitchFamily="18" charset="0"/>
                <a:cs typeface="Times New Roman" panose="02020603050405020304" pitchFamily="18" charset="0"/>
              </a:rPr>
              <a:t>P2</a:t>
            </a:r>
            <a:r>
              <a:rPr lang="it-IT" sz="2200" dirty="0">
                <a:ea typeface="Times New Roman" panose="02020603050405020304" pitchFamily="18" charset="0"/>
                <a:cs typeface="Times New Roman" panose="02020603050405020304" pitchFamily="18" charset="0"/>
              </a:rPr>
              <a:t>:</a:t>
            </a:r>
            <a:r>
              <a:rPr lang="it-IT" sz="2200" b="1" dirty="0">
                <a:ea typeface="Times New Roman" panose="02020603050405020304" pitchFamily="18" charset="0"/>
                <a:cs typeface="Times New Roman" panose="02020603050405020304" pitchFamily="18" charset="0"/>
              </a:rPr>
              <a:t> </a:t>
            </a:r>
            <a:r>
              <a:rPr lang="it-IT" sz="2200" dirty="0">
                <a:ea typeface="Times New Roman" panose="02020603050405020304" pitchFamily="18" charset="0"/>
                <a:cs typeface="Times New Roman" panose="02020603050405020304" pitchFamily="18" charset="0"/>
              </a:rPr>
              <a:t>Scenario con una forte attenzione alla sostenibilità e alla cooperazione</a:t>
            </a:r>
            <a:endParaRPr lang="it-IT" sz="2200" dirty="0"/>
          </a:p>
        </p:txBody>
      </p:sp>
      <p:sp>
        <p:nvSpPr>
          <p:cNvPr id="7" name="Text Box 2">
            <a:extLst>
              <a:ext uri="{FF2B5EF4-FFF2-40B4-BE49-F238E27FC236}">
                <a16:creationId xmlns:a16="http://schemas.microsoft.com/office/drawing/2014/main" id="{8C282514-FFF7-4C08-96B5-701896F6D667}"/>
              </a:ext>
            </a:extLst>
          </p:cNvPr>
          <p:cNvSpPr txBox="1">
            <a:spLocks noChangeArrowheads="1"/>
          </p:cNvSpPr>
          <p:nvPr/>
        </p:nvSpPr>
        <p:spPr bwMode="auto">
          <a:xfrm>
            <a:off x="5482256" y="6457542"/>
            <a:ext cx="3278759" cy="340735"/>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lgn="ctr">
                <a:solidFill>
                  <a:srgbClr val="D6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1600" dirty="0">
                <a:latin typeface="Times New Roman" panose="02020603050405020304" pitchFamily="18" charset="0"/>
              </a:rPr>
              <a:t>Fonte: IPCC – SR1,5°C Fig. SPM3b</a:t>
            </a:r>
          </a:p>
        </p:txBody>
      </p:sp>
    </p:spTree>
    <p:extLst>
      <p:ext uri="{BB962C8B-B14F-4D97-AF65-F5344CB8AC3E}">
        <p14:creationId xmlns:p14="http://schemas.microsoft.com/office/powerpoint/2010/main" val="2296464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5.jpg">
            <a:extLst>
              <a:ext uri="{FF2B5EF4-FFF2-40B4-BE49-F238E27FC236}">
                <a16:creationId xmlns:a16="http://schemas.microsoft.com/office/drawing/2014/main" id="{0EC341BF-87AC-4A30-AFAF-ACB47256E226}"/>
              </a:ext>
            </a:extLst>
          </p:cNvPr>
          <p:cNvPicPr/>
          <p:nvPr/>
        </p:nvPicPr>
        <p:blipFill rotWithShape="1">
          <a:blip r:embed="rId2"/>
          <a:srcRect l="49843" t="6113" r="1642" b="76270"/>
          <a:stretch/>
        </p:blipFill>
        <p:spPr>
          <a:xfrm>
            <a:off x="179512" y="44624"/>
            <a:ext cx="8784980" cy="4415328"/>
          </a:xfrm>
          <a:prstGeom prst="rect">
            <a:avLst/>
          </a:prstGeom>
          <a:ln/>
        </p:spPr>
      </p:pic>
      <p:pic>
        <p:nvPicPr>
          <p:cNvPr id="3" name="image5.jpg">
            <a:extLst>
              <a:ext uri="{FF2B5EF4-FFF2-40B4-BE49-F238E27FC236}">
                <a16:creationId xmlns:a16="http://schemas.microsoft.com/office/drawing/2014/main" id="{1DACF678-4362-445D-9989-EC64FC45D2A3}"/>
              </a:ext>
            </a:extLst>
          </p:cNvPr>
          <p:cNvPicPr/>
          <p:nvPr/>
        </p:nvPicPr>
        <p:blipFill rotWithShape="1">
          <a:blip r:embed="rId2"/>
          <a:srcRect t="3332" r="63532" b="93789"/>
          <a:stretch/>
        </p:blipFill>
        <p:spPr>
          <a:xfrm>
            <a:off x="1043608" y="4603968"/>
            <a:ext cx="6585676" cy="504056"/>
          </a:xfrm>
          <a:prstGeom prst="rect">
            <a:avLst/>
          </a:prstGeom>
          <a:ln/>
        </p:spPr>
      </p:pic>
      <p:sp>
        <p:nvSpPr>
          <p:cNvPr id="4" name="Rettangolo 3">
            <a:extLst>
              <a:ext uri="{FF2B5EF4-FFF2-40B4-BE49-F238E27FC236}">
                <a16:creationId xmlns:a16="http://schemas.microsoft.com/office/drawing/2014/main" id="{A8ED2753-B806-4C5C-B5A4-7B72094E6F35}"/>
              </a:ext>
            </a:extLst>
          </p:cNvPr>
          <p:cNvSpPr/>
          <p:nvPr/>
        </p:nvSpPr>
        <p:spPr>
          <a:xfrm>
            <a:off x="107504" y="5445224"/>
            <a:ext cx="4392489" cy="1107996"/>
          </a:xfrm>
          <a:prstGeom prst="rect">
            <a:avLst/>
          </a:prstGeom>
        </p:spPr>
        <p:txBody>
          <a:bodyPr wrap="square">
            <a:spAutoFit/>
          </a:bodyPr>
          <a:lstStyle/>
          <a:p>
            <a:r>
              <a:rPr lang="it-IT" sz="2200" b="1" dirty="0"/>
              <a:t>P3</a:t>
            </a:r>
            <a:r>
              <a:rPr lang="it-IT" sz="2200" dirty="0"/>
              <a:t>: Scenario intermedio, con uno sviluppo sociale e tecnologico in linea con la tendenza storica</a:t>
            </a:r>
          </a:p>
        </p:txBody>
      </p:sp>
      <p:sp>
        <p:nvSpPr>
          <p:cNvPr id="5" name="Rettangolo 4">
            <a:extLst>
              <a:ext uri="{FF2B5EF4-FFF2-40B4-BE49-F238E27FC236}">
                <a16:creationId xmlns:a16="http://schemas.microsoft.com/office/drawing/2014/main" id="{D3609CEC-3863-4E98-9A23-45CE3860DC1E}"/>
              </a:ext>
            </a:extLst>
          </p:cNvPr>
          <p:cNvSpPr/>
          <p:nvPr/>
        </p:nvSpPr>
        <p:spPr>
          <a:xfrm>
            <a:off x="4788024" y="5229200"/>
            <a:ext cx="4219836" cy="1446550"/>
          </a:xfrm>
          <a:prstGeom prst="rect">
            <a:avLst/>
          </a:prstGeom>
        </p:spPr>
        <p:txBody>
          <a:bodyPr wrap="square">
            <a:spAutoFit/>
          </a:bodyPr>
          <a:lstStyle/>
          <a:p>
            <a:r>
              <a:rPr lang="it-IT" sz="2200" dirty="0">
                <a:ea typeface="Times New Roman" panose="02020603050405020304" pitchFamily="18" charset="0"/>
              </a:rPr>
              <a:t>P4: Scenario ad alto consumo di risorse ed energia, e grande utilizzo di tecnologie per ridurre le emissioni</a:t>
            </a:r>
            <a:endParaRPr lang="it-IT" sz="2200" dirty="0"/>
          </a:p>
        </p:txBody>
      </p:sp>
    </p:spTree>
    <p:extLst>
      <p:ext uri="{BB962C8B-B14F-4D97-AF65-F5344CB8AC3E}">
        <p14:creationId xmlns:p14="http://schemas.microsoft.com/office/powerpoint/2010/main" val="4157577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Immagine 1">
            <a:extLst>
              <a:ext uri="{FF2B5EF4-FFF2-40B4-BE49-F238E27FC236}">
                <a16:creationId xmlns:a16="http://schemas.microsoft.com/office/drawing/2014/main" id="{0900B785-AA5E-40A4-B138-F8EA3C361B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013" t="21986" r="20074" b="5179"/>
          <a:stretch>
            <a:fillRect/>
          </a:stretch>
        </p:blipFill>
        <p:spPr bwMode="auto">
          <a:xfrm>
            <a:off x="3267075" y="2076005"/>
            <a:ext cx="5876925"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CasellaDiTesto 2">
            <a:extLst>
              <a:ext uri="{FF2B5EF4-FFF2-40B4-BE49-F238E27FC236}">
                <a16:creationId xmlns:a16="http://schemas.microsoft.com/office/drawing/2014/main" id="{CBBEFA56-1B10-4520-BCDB-E238EA9A0D90}"/>
              </a:ext>
            </a:extLst>
          </p:cNvPr>
          <p:cNvSpPr txBox="1">
            <a:spLocks noChangeArrowheads="1"/>
          </p:cNvSpPr>
          <p:nvPr/>
        </p:nvSpPr>
        <p:spPr bwMode="auto">
          <a:xfrm>
            <a:off x="323528" y="138535"/>
            <a:ext cx="84248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2200" dirty="0">
                <a:latin typeface="Times New Roman" panose="02020603050405020304" pitchFamily="18" charset="0"/>
              </a:rPr>
              <a:t>Nel capitolo 4.3.7 per la prima volta l’IPCC ha effettuato un’analisi della letteratura scientifica sulle tecnologie per emissioni negative di CO</a:t>
            </a:r>
            <a:r>
              <a:rPr lang="it-IT" altLang="it-IT" sz="2200" baseline="-25000" dirty="0">
                <a:latin typeface="Times New Roman" panose="02020603050405020304" pitchFamily="18" charset="0"/>
              </a:rPr>
              <a:t>2</a:t>
            </a:r>
          </a:p>
        </p:txBody>
      </p:sp>
      <p:sp>
        <p:nvSpPr>
          <p:cNvPr id="56324" name="CasellaDiTesto 3">
            <a:extLst>
              <a:ext uri="{FF2B5EF4-FFF2-40B4-BE49-F238E27FC236}">
                <a16:creationId xmlns:a16="http://schemas.microsoft.com/office/drawing/2014/main" id="{55C38F3E-2817-4E24-AA05-71A8CAE990E0}"/>
              </a:ext>
            </a:extLst>
          </p:cNvPr>
          <p:cNvSpPr txBox="1">
            <a:spLocks noChangeArrowheads="1"/>
          </p:cNvSpPr>
          <p:nvPr/>
        </p:nvSpPr>
        <p:spPr bwMode="auto">
          <a:xfrm>
            <a:off x="611560" y="1276604"/>
            <a:ext cx="84248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it-IT" sz="2000" dirty="0">
                <a:latin typeface="Times New Roman" panose="02020603050405020304" pitchFamily="18" charset="0"/>
              </a:rPr>
              <a:t>Figure 4.2 Evidence on Carbon Dioxide Removal (CDR) abatement costs, 2050 deployment potentials, and key side effects</a:t>
            </a:r>
          </a:p>
        </p:txBody>
      </p:sp>
      <p:sp>
        <p:nvSpPr>
          <p:cNvPr id="56325" name="CasellaDiTesto 1">
            <a:extLst>
              <a:ext uri="{FF2B5EF4-FFF2-40B4-BE49-F238E27FC236}">
                <a16:creationId xmlns:a16="http://schemas.microsoft.com/office/drawing/2014/main" id="{52D60DAF-848F-4FDA-A0E7-2B206AA0D7C0}"/>
              </a:ext>
            </a:extLst>
          </p:cNvPr>
          <p:cNvSpPr txBox="1">
            <a:spLocks noChangeArrowheads="1"/>
          </p:cNvSpPr>
          <p:nvPr/>
        </p:nvSpPr>
        <p:spPr bwMode="auto">
          <a:xfrm>
            <a:off x="0" y="4052443"/>
            <a:ext cx="3276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GB" altLang="en-US" sz="1400">
                <a:solidFill>
                  <a:srgbClr val="FF6600"/>
                </a:solidFill>
                <a:latin typeface="Times New Roman" panose="02020603050405020304" pitchFamily="18" charset="0"/>
                <a:cs typeface="Times New Roman" panose="02020603050405020304" pitchFamily="18" charset="0"/>
              </a:rPr>
              <a:t>Bionergy and carbon capture and storage</a:t>
            </a:r>
          </a:p>
        </p:txBody>
      </p:sp>
      <p:sp>
        <p:nvSpPr>
          <p:cNvPr id="56326" name="CasellaDiTesto 4">
            <a:extLst>
              <a:ext uri="{FF2B5EF4-FFF2-40B4-BE49-F238E27FC236}">
                <a16:creationId xmlns:a16="http://schemas.microsoft.com/office/drawing/2014/main" id="{8AB3617C-4F77-481B-AAC9-8DF10F3E2D6D}"/>
              </a:ext>
            </a:extLst>
          </p:cNvPr>
          <p:cNvSpPr txBox="1">
            <a:spLocks noChangeArrowheads="1"/>
          </p:cNvSpPr>
          <p:nvPr/>
        </p:nvSpPr>
        <p:spPr bwMode="auto">
          <a:xfrm>
            <a:off x="3438525" y="2239518"/>
            <a:ext cx="6938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GB" altLang="en-US" sz="1800" b="1">
              <a:latin typeface="Times New Roman" panose="02020603050405020304" pitchFamily="18" charset="0"/>
            </a:endParaRPr>
          </a:p>
        </p:txBody>
      </p:sp>
      <p:sp>
        <p:nvSpPr>
          <p:cNvPr id="56327" name="Rettangolo 6">
            <a:extLst>
              <a:ext uri="{FF2B5EF4-FFF2-40B4-BE49-F238E27FC236}">
                <a16:creationId xmlns:a16="http://schemas.microsoft.com/office/drawing/2014/main" id="{3FC55936-7C4E-4C01-A118-F0CC4260EF92}"/>
              </a:ext>
            </a:extLst>
          </p:cNvPr>
          <p:cNvSpPr>
            <a:spLocks noChangeArrowheads="1"/>
          </p:cNvSpPr>
          <p:nvPr/>
        </p:nvSpPr>
        <p:spPr bwMode="auto">
          <a:xfrm>
            <a:off x="233363" y="3366643"/>
            <a:ext cx="3043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GB" altLang="en-US" sz="1400">
                <a:solidFill>
                  <a:srgbClr val="008000"/>
                </a:solidFill>
                <a:latin typeface="Times New Roman" panose="02020603050405020304" pitchFamily="18" charset="0"/>
                <a:cs typeface="Times New Roman" panose="02020603050405020304" pitchFamily="18" charset="0"/>
              </a:rPr>
              <a:t>Direct Air Carbon Capture and Storage</a:t>
            </a:r>
            <a:endParaRPr lang="en-GB" altLang="it-IT" sz="1400">
              <a:solidFill>
                <a:srgbClr val="008000"/>
              </a:solidFill>
              <a:latin typeface="Times New Roman" panose="02020603050405020304" pitchFamily="18" charset="0"/>
              <a:cs typeface="Times New Roman" panose="02020603050405020304" pitchFamily="18" charset="0"/>
            </a:endParaRPr>
          </a:p>
        </p:txBody>
      </p:sp>
      <p:sp>
        <p:nvSpPr>
          <p:cNvPr id="56328" name="CasellaDiTesto 7">
            <a:extLst>
              <a:ext uri="{FF2B5EF4-FFF2-40B4-BE49-F238E27FC236}">
                <a16:creationId xmlns:a16="http://schemas.microsoft.com/office/drawing/2014/main" id="{D03E0A69-FCA7-41F4-9186-B078B99D5CE9}"/>
              </a:ext>
            </a:extLst>
          </p:cNvPr>
          <p:cNvSpPr txBox="1">
            <a:spLocks noChangeArrowheads="1"/>
          </p:cNvSpPr>
          <p:nvPr/>
        </p:nvSpPr>
        <p:spPr bwMode="auto">
          <a:xfrm>
            <a:off x="1206500" y="2290318"/>
            <a:ext cx="2070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GB" altLang="en-US" sz="1400" dirty="0">
                <a:solidFill>
                  <a:srgbClr val="0070C0"/>
                </a:solidFill>
                <a:latin typeface="Times New Roman" panose="02020603050405020304" pitchFamily="18" charset="0"/>
                <a:cs typeface="Times New Roman" panose="02020603050405020304" pitchFamily="18" charset="0"/>
              </a:rPr>
              <a:t>Soil Carbon Sequestration</a:t>
            </a:r>
          </a:p>
        </p:txBody>
      </p:sp>
      <p:sp>
        <p:nvSpPr>
          <p:cNvPr id="56329" name="CasellaDiTesto 8">
            <a:extLst>
              <a:ext uri="{FF2B5EF4-FFF2-40B4-BE49-F238E27FC236}">
                <a16:creationId xmlns:a16="http://schemas.microsoft.com/office/drawing/2014/main" id="{0BB9F37F-0781-42E2-B0A2-C35B93ADED27}"/>
              </a:ext>
            </a:extLst>
          </p:cNvPr>
          <p:cNvSpPr txBox="1">
            <a:spLocks noChangeArrowheads="1"/>
          </p:cNvSpPr>
          <p:nvPr/>
        </p:nvSpPr>
        <p:spPr bwMode="auto">
          <a:xfrm>
            <a:off x="1608138" y="2649093"/>
            <a:ext cx="1668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GB" altLang="en-US" sz="1400">
                <a:solidFill>
                  <a:srgbClr val="5F5F5F"/>
                </a:solidFill>
                <a:latin typeface="Times New Roman" panose="02020603050405020304" pitchFamily="18" charset="0"/>
                <a:cs typeface="Times New Roman" panose="02020603050405020304" pitchFamily="18" charset="0"/>
              </a:rPr>
              <a:t>Ocean alkalinization</a:t>
            </a:r>
          </a:p>
        </p:txBody>
      </p:sp>
      <p:sp>
        <p:nvSpPr>
          <p:cNvPr id="56330" name="CasellaDiTesto 9">
            <a:extLst>
              <a:ext uri="{FF2B5EF4-FFF2-40B4-BE49-F238E27FC236}">
                <a16:creationId xmlns:a16="http://schemas.microsoft.com/office/drawing/2014/main" id="{32025D95-B49F-44DE-9BFF-26AD23BF73D7}"/>
              </a:ext>
            </a:extLst>
          </p:cNvPr>
          <p:cNvSpPr txBox="1">
            <a:spLocks noChangeArrowheads="1"/>
          </p:cNvSpPr>
          <p:nvPr/>
        </p:nvSpPr>
        <p:spPr bwMode="auto">
          <a:xfrm>
            <a:off x="1539875" y="3007868"/>
            <a:ext cx="1736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GB" altLang="en-US" sz="1400">
                <a:solidFill>
                  <a:srgbClr val="FF6699"/>
                </a:solidFill>
                <a:latin typeface="Times New Roman" panose="02020603050405020304" pitchFamily="18" charset="0"/>
                <a:cs typeface="Times New Roman" panose="02020603050405020304" pitchFamily="18" charset="0"/>
              </a:rPr>
              <a:t>Enhanced weathering</a:t>
            </a:r>
            <a:endParaRPr lang="en-GB" altLang="it-IT" sz="1400">
              <a:solidFill>
                <a:srgbClr val="FF6699"/>
              </a:solidFill>
              <a:latin typeface="Times New Roman" panose="02020603050405020304" pitchFamily="18" charset="0"/>
              <a:cs typeface="Times New Roman" panose="02020603050405020304" pitchFamily="18" charset="0"/>
            </a:endParaRPr>
          </a:p>
        </p:txBody>
      </p:sp>
      <p:sp>
        <p:nvSpPr>
          <p:cNvPr id="12" name="CasellaDiTesto 11">
            <a:extLst>
              <a:ext uri="{FF2B5EF4-FFF2-40B4-BE49-F238E27FC236}">
                <a16:creationId xmlns:a16="http://schemas.microsoft.com/office/drawing/2014/main" id="{36C8BFD5-7DB2-44B2-A286-C3374D73158C}"/>
              </a:ext>
            </a:extLst>
          </p:cNvPr>
          <p:cNvSpPr txBox="1"/>
          <p:nvPr/>
        </p:nvSpPr>
        <p:spPr>
          <a:xfrm>
            <a:off x="2092325" y="4363593"/>
            <a:ext cx="1184275" cy="307975"/>
          </a:xfrm>
          <a:prstGeom prst="rect">
            <a:avLst/>
          </a:prstGeom>
          <a:noFill/>
        </p:spPr>
        <p:txBody>
          <a:bodyPr wrap="none">
            <a:spAutoFit/>
          </a:bodyPr>
          <a:lstStyle/>
          <a:p>
            <a:pPr algn="r">
              <a:defRPr/>
            </a:pPr>
            <a:r>
              <a:rPr lang="en-GB" altLang="en-US" sz="1400" dirty="0">
                <a:solidFill>
                  <a:schemeClr val="accent3">
                    <a:lumMod val="50000"/>
                  </a:schemeClr>
                </a:solidFill>
                <a:cs typeface="Times New Roman" panose="02020603050405020304" pitchFamily="18" charset="0"/>
              </a:rPr>
              <a:t>Afforestation </a:t>
            </a:r>
          </a:p>
        </p:txBody>
      </p:sp>
      <p:sp>
        <p:nvSpPr>
          <p:cNvPr id="56332" name="CasellaDiTesto 12">
            <a:extLst>
              <a:ext uri="{FF2B5EF4-FFF2-40B4-BE49-F238E27FC236}">
                <a16:creationId xmlns:a16="http://schemas.microsoft.com/office/drawing/2014/main" id="{E176A6A3-572B-4EDB-B1BD-E5AC4943EA54}"/>
              </a:ext>
            </a:extLst>
          </p:cNvPr>
          <p:cNvSpPr txBox="1">
            <a:spLocks noChangeArrowheads="1"/>
          </p:cNvSpPr>
          <p:nvPr/>
        </p:nvSpPr>
        <p:spPr bwMode="auto">
          <a:xfrm>
            <a:off x="2476500" y="3693668"/>
            <a:ext cx="800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GB" altLang="en-US" sz="1400">
                <a:solidFill>
                  <a:srgbClr val="6666FF"/>
                </a:solidFill>
                <a:latin typeface="Times New Roman" panose="02020603050405020304" pitchFamily="18" charset="0"/>
                <a:cs typeface="Times New Roman" panose="02020603050405020304" pitchFamily="18" charset="0"/>
              </a:rPr>
              <a:t>Biochar </a:t>
            </a:r>
          </a:p>
        </p:txBody>
      </p:sp>
      <p:sp>
        <p:nvSpPr>
          <p:cNvPr id="13" name="Text Box 2">
            <a:extLst>
              <a:ext uri="{FF2B5EF4-FFF2-40B4-BE49-F238E27FC236}">
                <a16:creationId xmlns:a16="http://schemas.microsoft.com/office/drawing/2014/main" id="{ADEA258D-846B-4D14-A237-B6072ABE3448}"/>
              </a:ext>
            </a:extLst>
          </p:cNvPr>
          <p:cNvSpPr txBox="1">
            <a:spLocks noChangeArrowheads="1"/>
          </p:cNvSpPr>
          <p:nvPr/>
        </p:nvSpPr>
        <p:spPr bwMode="auto">
          <a:xfrm>
            <a:off x="6156811" y="6472820"/>
            <a:ext cx="2930908" cy="340735"/>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lgn="ctr">
                <a:solidFill>
                  <a:srgbClr val="D6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1600" dirty="0">
                <a:latin typeface="Times New Roman" panose="02020603050405020304" pitchFamily="18" charset="0"/>
              </a:rPr>
              <a:t>Fonte: IPCC – SR1,5°C Fig. 4.2b</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E76B1CDE-DE48-418B-B66E-4182F1C2771C}"/>
              </a:ext>
            </a:extLst>
          </p:cNvPr>
          <p:cNvSpPr txBox="1"/>
          <p:nvPr/>
        </p:nvSpPr>
        <p:spPr>
          <a:xfrm>
            <a:off x="134682" y="1412776"/>
            <a:ext cx="8874635" cy="3046988"/>
          </a:xfrm>
          <a:prstGeom prst="rect">
            <a:avLst/>
          </a:prstGeom>
          <a:noFill/>
        </p:spPr>
        <p:txBody>
          <a:bodyPr wrap="square" rtlCol="0">
            <a:spAutoFit/>
          </a:bodyPr>
          <a:lstStyle/>
          <a:p>
            <a:r>
              <a:rPr lang="it-IT" b="1" dirty="0"/>
              <a:t>C1.4. </a:t>
            </a:r>
            <a:r>
              <a:rPr lang="it-IT" dirty="0"/>
              <a:t>…Sebbene alcune misure di modifica della radiazione solare (SRM) possano teoricamente essere efficaci nella riduzione di un superamento di una delle soglie, tuttavia esse sono caratterizzate da grandi </a:t>
            </a:r>
            <a:r>
              <a:rPr lang="it-IT" b="1" dirty="0"/>
              <a:t>incertezze </a:t>
            </a:r>
            <a:r>
              <a:rPr lang="it-IT" dirty="0"/>
              <a:t>e carenze nelle conoscenze, ed anche </a:t>
            </a:r>
            <a:r>
              <a:rPr lang="it-IT" b="1" dirty="0"/>
              <a:t>rischi sostanziali</a:t>
            </a:r>
            <a:r>
              <a:rPr lang="it-IT" dirty="0"/>
              <a:t>, </a:t>
            </a:r>
            <a:r>
              <a:rPr lang="it-IT" b="1" dirty="0"/>
              <a:t>limiti istituzionali</a:t>
            </a:r>
            <a:r>
              <a:rPr lang="it-IT" dirty="0"/>
              <a:t> e sociali al loro sviluppo, legati ai sistemi di governance, a </a:t>
            </a:r>
            <a:r>
              <a:rPr lang="it-IT" b="1" dirty="0"/>
              <a:t>temi etici</a:t>
            </a:r>
            <a:r>
              <a:rPr lang="it-IT" dirty="0"/>
              <a:t> e agli impatti sullo sviluppo sostenibile. Inoltre </a:t>
            </a:r>
            <a:r>
              <a:rPr lang="it-IT" b="1" dirty="0"/>
              <a:t>non mitigano l'acidificazione degli oceani</a:t>
            </a:r>
            <a:r>
              <a:rPr lang="it-IT" dirty="0"/>
              <a:t>. (confidenza media). </a:t>
            </a:r>
            <a:endParaRPr lang="it-IT" i="1" dirty="0"/>
          </a:p>
        </p:txBody>
      </p:sp>
      <p:sp>
        <p:nvSpPr>
          <p:cNvPr id="5" name="Rettangolo 4">
            <a:extLst>
              <a:ext uri="{FF2B5EF4-FFF2-40B4-BE49-F238E27FC236}">
                <a16:creationId xmlns:a16="http://schemas.microsoft.com/office/drawing/2014/main" id="{D035F0A7-7A53-48F6-B0CA-D49633A2C973}"/>
              </a:ext>
            </a:extLst>
          </p:cNvPr>
          <p:cNvSpPr/>
          <p:nvPr/>
        </p:nvSpPr>
        <p:spPr>
          <a:xfrm>
            <a:off x="3275856" y="4971976"/>
            <a:ext cx="5105885" cy="1631216"/>
          </a:xfrm>
          <a:prstGeom prst="rect">
            <a:avLst/>
          </a:prstGeom>
        </p:spPr>
        <p:txBody>
          <a:bodyPr wrap="none">
            <a:spAutoFit/>
          </a:bodyPr>
          <a:lstStyle/>
          <a:p>
            <a:r>
              <a:rPr lang="en-US" sz="2000" dirty="0"/>
              <a:t>Solar radiation management (SRM)</a:t>
            </a:r>
          </a:p>
          <a:p>
            <a:pPr marL="342900" indent="-342900">
              <a:buFont typeface="Arial" panose="020B0604020202020204" pitchFamily="34" charset="0"/>
              <a:buChar char="•"/>
            </a:pPr>
            <a:r>
              <a:rPr lang="it-IT" sz="2000" dirty="0" err="1"/>
              <a:t>Stratospheric</a:t>
            </a:r>
            <a:r>
              <a:rPr lang="it-IT" sz="2000" dirty="0"/>
              <a:t> aerosol injection (SAI)</a:t>
            </a:r>
          </a:p>
          <a:p>
            <a:pPr marL="342900" indent="-342900">
              <a:buFont typeface="Arial" panose="020B0604020202020204" pitchFamily="34" charset="0"/>
              <a:buChar char="•"/>
            </a:pPr>
            <a:r>
              <a:rPr lang="it-IT" sz="2000" dirty="0"/>
              <a:t>Marine cloud </a:t>
            </a:r>
            <a:r>
              <a:rPr lang="it-IT" sz="2000" dirty="0" err="1"/>
              <a:t>brightening</a:t>
            </a:r>
            <a:r>
              <a:rPr lang="it-IT" sz="2000" dirty="0"/>
              <a:t> (MCB) 	</a:t>
            </a:r>
          </a:p>
          <a:p>
            <a:pPr marL="342900" indent="-342900">
              <a:buFont typeface="Arial" panose="020B0604020202020204" pitchFamily="34" charset="0"/>
              <a:buChar char="•"/>
            </a:pPr>
            <a:r>
              <a:rPr lang="it-IT" sz="2000" dirty="0" err="1"/>
              <a:t>Cirrus</a:t>
            </a:r>
            <a:r>
              <a:rPr lang="it-IT" sz="2000" dirty="0"/>
              <a:t> cloud </a:t>
            </a:r>
            <a:r>
              <a:rPr lang="it-IT" sz="2000" dirty="0" err="1"/>
              <a:t>thinning</a:t>
            </a:r>
            <a:r>
              <a:rPr lang="it-IT" sz="2000" dirty="0"/>
              <a:t> (CCT) 	</a:t>
            </a:r>
          </a:p>
          <a:p>
            <a:pPr marL="342900" indent="-342900">
              <a:buFont typeface="Arial" panose="020B0604020202020204" pitchFamily="34" charset="0"/>
              <a:buChar char="•"/>
            </a:pPr>
            <a:r>
              <a:rPr lang="it-IT" sz="2000" dirty="0"/>
              <a:t>Ground-</a:t>
            </a:r>
            <a:r>
              <a:rPr lang="it-IT" sz="2000" dirty="0" err="1"/>
              <a:t>based</a:t>
            </a:r>
            <a:r>
              <a:rPr lang="it-IT" sz="2000" dirty="0"/>
              <a:t> albedo </a:t>
            </a:r>
            <a:r>
              <a:rPr lang="it-IT" sz="2000" dirty="0" err="1"/>
              <a:t>modification</a:t>
            </a:r>
            <a:r>
              <a:rPr lang="it-IT" sz="2000" dirty="0"/>
              <a:t> (GBAM)</a:t>
            </a:r>
            <a:endParaRPr lang="it-IT" sz="2000" b="1" dirty="0"/>
          </a:p>
        </p:txBody>
      </p:sp>
      <p:pic>
        <p:nvPicPr>
          <p:cNvPr id="6" name="Immagine 5">
            <a:extLst>
              <a:ext uri="{FF2B5EF4-FFF2-40B4-BE49-F238E27FC236}">
                <a16:creationId xmlns:a16="http://schemas.microsoft.com/office/drawing/2014/main" id="{8AC59BBC-7D4D-48F1-957E-A64908FE88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4915560"/>
            <a:ext cx="1864708" cy="1841400"/>
          </a:xfrm>
          <a:prstGeom prst="rect">
            <a:avLst/>
          </a:prstGeom>
        </p:spPr>
      </p:pic>
      <p:sp>
        <p:nvSpPr>
          <p:cNvPr id="7" name="CasellaDiTesto 6">
            <a:extLst>
              <a:ext uri="{FF2B5EF4-FFF2-40B4-BE49-F238E27FC236}">
                <a16:creationId xmlns:a16="http://schemas.microsoft.com/office/drawing/2014/main" id="{0CAF53E4-9202-4DAD-B08C-B033DD49FF51}"/>
              </a:ext>
            </a:extLst>
          </p:cNvPr>
          <p:cNvSpPr txBox="1"/>
          <p:nvPr/>
        </p:nvSpPr>
        <p:spPr>
          <a:xfrm>
            <a:off x="207395" y="44624"/>
            <a:ext cx="8757093" cy="1200329"/>
          </a:xfrm>
          <a:prstGeom prst="rect">
            <a:avLst/>
          </a:prstGeom>
          <a:noFill/>
        </p:spPr>
        <p:txBody>
          <a:bodyPr wrap="square" rtlCol="0">
            <a:spAutoFit/>
          </a:bodyPr>
          <a:lstStyle/>
          <a:p>
            <a:pPr algn="ctr"/>
            <a:r>
              <a:rPr lang="it-IT" dirty="0"/>
              <a:t>Il rapporto non usa il termine </a:t>
            </a:r>
            <a:r>
              <a:rPr lang="it-IT" i="1" dirty="0"/>
              <a:t>geoingegneria</a:t>
            </a:r>
            <a:r>
              <a:rPr lang="it-IT" dirty="0"/>
              <a:t>, ma distingue le tecnologie per rimuovere CO</a:t>
            </a:r>
            <a:r>
              <a:rPr lang="it-IT" baseline="-25000" dirty="0"/>
              <a:t>2</a:t>
            </a:r>
            <a:r>
              <a:rPr lang="it-IT" dirty="0"/>
              <a:t> dall’atmosfera da quelle per modificare la radiazione solare netta e quindi il bilancio energetico del pianeta</a:t>
            </a:r>
          </a:p>
        </p:txBody>
      </p:sp>
    </p:spTree>
    <p:extLst>
      <p:ext uri="{BB962C8B-B14F-4D97-AF65-F5344CB8AC3E}">
        <p14:creationId xmlns:p14="http://schemas.microsoft.com/office/powerpoint/2010/main" val="3441307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AutoShape 4" descr="Risultati immagini per CREA-AA bologna"/>
          <p:cNvSpPr>
            <a:spLocks noChangeAspect="1" noChangeArrowheads="1"/>
          </p:cNvSpPr>
          <p:nvPr/>
        </p:nvSpPr>
        <p:spPr bwMode="auto">
          <a:xfrm>
            <a:off x="188028" y="-144463"/>
            <a:ext cx="272346"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solidFill>
                <a:schemeClr val="bg1"/>
              </a:solidFill>
              <a:latin typeface="Calibri" panose="020F0502020204030204" pitchFamily="34" charset="0"/>
              <a:cs typeface="Calibri" panose="020F0502020204030204" pitchFamily="34" charset="0"/>
            </a:endParaRPr>
          </a:p>
        </p:txBody>
      </p:sp>
      <p:sp>
        <p:nvSpPr>
          <p:cNvPr id="2" name="CasellaDiTesto 1"/>
          <p:cNvSpPr txBox="1"/>
          <p:nvPr/>
        </p:nvSpPr>
        <p:spPr>
          <a:xfrm>
            <a:off x="188028" y="1648867"/>
            <a:ext cx="5091638" cy="5093702"/>
          </a:xfrm>
          <a:prstGeom prst="rect">
            <a:avLst/>
          </a:prstGeom>
          <a:noFill/>
        </p:spPr>
        <p:txBody>
          <a:bodyPr wrap="square" rtlCol="0">
            <a:spAutoFit/>
          </a:bodyPr>
          <a:lstStyle/>
          <a:p>
            <a:pPr marL="274638" lvl="1" indent="-274638">
              <a:spcBef>
                <a:spcPts val="600"/>
              </a:spcBef>
              <a:buFont typeface="Arial" panose="020B0604020202020204" pitchFamily="34" charset="0"/>
              <a:buChar char="•"/>
            </a:pPr>
            <a:r>
              <a:rPr lang="it-IT" sz="2000" dirty="0">
                <a:cs typeface="Times New Roman" panose="02020603050405020304" pitchFamily="18" charset="0"/>
              </a:rPr>
              <a:t>Geofisica: capacità dei sistemi fisici di permettere lo sviluppo su larga scala di una opzione</a:t>
            </a:r>
            <a:endParaRPr lang="en-US" sz="2800" dirty="0">
              <a:cs typeface="Times New Roman" panose="02020603050405020304" pitchFamily="18" charset="0"/>
            </a:endParaRPr>
          </a:p>
          <a:p>
            <a:pPr marL="274638" lvl="1" indent="-274638">
              <a:spcBef>
                <a:spcPts val="600"/>
              </a:spcBef>
              <a:buFont typeface="Arial" panose="020B0604020202020204" pitchFamily="34" charset="0"/>
              <a:buChar char="•"/>
            </a:pPr>
            <a:r>
              <a:rPr lang="it-IT" sz="2000" dirty="0">
                <a:cs typeface="Times New Roman" panose="02020603050405020304" pitchFamily="18" charset="0"/>
              </a:rPr>
              <a:t>Ambientale: capacità delle risorse naturali di supportare le conseguenze delle misure implementate</a:t>
            </a:r>
          </a:p>
          <a:p>
            <a:pPr marL="274638" lvl="1" indent="-274638">
              <a:spcBef>
                <a:spcPts val="600"/>
              </a:spcBef>
              <a:buFont typeface="Arial" panose="020B0604020202020204" pitchFamily="34" charset="0"/>
              <a:buChar char="•"/>
            </a:pPr>
            <a:r>
              <a:rPr lang="it-IT" sz="2000" dirty="0">
                <a:cs typeface="Times New Roman" panose="02020603050405020304" pitchFamily="18" charset="0"/>
              </a:rPr>
              <a:t>Tecnologica: capacità delle tecnologie di svilupparsi e diffondersi in modo sufficientemente rapido </a:t>
            </a:r>
          </a:p>
          <a:p>
            <a:pPr marL="274638" lvl="1" indent="-274638">
              <a:spcBef>
                <a:spcPts val="600"/>
              </a:spcBef>
              <a:buFont typeface="Arial" panose="020B0604020202020204" pitchFamily="34" charset="0"/>
              <a:buChar char="•"/>
            </a:pPr>
            <a:r>
              <a:rPr lang="it-IT" sz="2000" dirty="0">
                <a:cs typeface="Times New Roman" panose="02020603050405020304" pitchFamily="18" charset="0"/>
              </a:rPr>
              <a:t>Economica: risorse economiche e finanziarie da rendere disponibili</a:t>
            </a:r>
          </a:p>
          <a:p>
            <a:pPr marL="274638" lvl="1" indent="-274638">
              <a:spcBef>
                <a:spcPts val="600"/>
              </a:spcBef>
              <a:buFont typeface="Arial" panose="020B0604020202020204" pitchFamily="34" charset="0"/>
              <a:buChar char="•"/>
            </a:pPr>
            <a:r>
              <a:rPr lang="it-IT" sz="2000" dirty="0">
                <a:cs typeface="Times New Roman" panose="02020603050405020304" pitchFamily="18" charset="0"/>
              </a:rPr>
              <a:t>Sociale – culturale: implicazioni per i comportamenti e la salute umana </a:t>
            </a:r>
          </a:p>
          <a:p>
            <a:pPr marL="274638" lvl="1" indent="-274638">
              <a:spcBef>
                <a:spcPts val="600"/>
              </a:spcBef>
              <a:buFont typeface="Arial" panose="020B0604020202020204" pitchFamily="34" charset="0"/>
              <a:buChar char="•"/>
            </a:pPr>
            <a:r>
              <a:rPr lang="it-IT" sz="2000" dirty="0">
                <a:cs typeface="Times New Roman" panose="02020603050405020304" pitchFamily="18" charset="0"/>
              </a:rPr>
              <a:t>Istituzionale: capacità di governance e sostegno politico alla transizione</a:t>
            </a:r>
          </a:p>
        </p:txBody>
      </p:sp>
      <p:pic>
        <p:nvPicPr>
          <p:cNvPr id="4" name="Immagine 3">
            <a:extLst>
              <a:ext uri="{FF2B5EF4-FFF2-40B4-BE49-F238E27FC236}">
                <a16:creationId xmlns:a16="http://schemas.microsoft.com/office/drawing/2014/main" id="{98C82B9D-FE32-C541-8FA8-A828C1A7663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86382" y="2348880"/>
            <a:ext cx="3971682" cy="3834477"/>
          </a:xfrm>
          <a:prstGeom prst="rect">
            <a:avLst/>
          </a:prstGeom>
        </p:spPr>
      </p:pic>
      <p:sp>
        <p:nvSpPr>
          <p:cNvPr id="3" name="CasellaDiTesto 2">
            <a:extLst>
              <a:ext uri="{FF2B5EF4-FFF2-40B4-BE49-F238E27FC236}">
                <a16:creationId xmlns:a16="http://schemas.microsoft.com/office/drawing/2014/main" id="{E0BB707D-2651-4CA7-B1F8-D47DF1529422}"/>
              </a:ext>
            </a:extLst>
          </p:cNvPr>
          <p:cNvSpPr txBox="1"/>
          <p:nvPr/>
        </p:nvSpPr>
        <p:spPr>
          <a:xfrm>
            <a:off x="1907704" y="980728"/>
            <a:ext cx="4782078" cy="461665"/>
          </a:xfrm>
          <a:prstGeom prst="rect">
            <a:avLst/>
          </a:prstGeom>
          <a:noFill/>
        </p:spPr>
        <p:txBody>
          <a:bodyPr wrap="none" rtlCol="0">
            <a:spAutoFit/>
          </a:bodyPr>
          <a:lstStyle/>
          <a:p>
            <a:r>
              <a:rPr lang="it-IT" b="1" dirty="0"/>
              <a:t>La fattibilità ha diverse dimensioni</a:t>
            </a:r>
          </a:p>
        </p:txBody>
      </p:sp>
      <p:sp>
        <p:nvSpPr>
          <p:cNvPr id="8" name="CasellaDiTesto 7">
            <a:extLst>
              <a:ext uri="{FF2B5EF4-FFF2-40B4-BE49-F238E27FC236}">
                <a16:creationId xmlns:a16="http://schemas.microsoft.com/office/drawing/2014/main" id="{83BE9414-6B0B-4393-86BA-6B1AA4AAFDDA}"/>
              </a:ext>
            </a:extLst>
          </p:cNvPr>
          <p:cNvSpPr txBox="1"/>
          <p:nvPr/>
        </p:nvSpPr>
        <p:spPr>
          <a:xfrm>
            <a:off x="1259632" y="160338"/>
            <a:ext cx="7187417" cy="461665"/>
          </a:xfrm>
          <a:prstGeom prst="rect">
            <a:avLst/>
          </a:prstGeom>
          <a:noFill/>
        </p:spPr>
        <p:txBody>
          <a:bodyPr wrap="none" rtlCol="0">
            <a:spAutoFit/>
          </a:bodyPr>
          <a:lstStyle/>
          <a:p>
            <a:r>
              <a:rPr lang="it-IT" b="1" dirty="0"/>
              <a:t>È fattibile il contenimento delle temperature a 1,5°C?</a:t>
            </a:r>
          </a:p>
        </p:txBody>
      </p:sp>
      <p:sp>
        <p:nvSpPr>
          <p:cNvPr id="7" name="Text Box 2">
            <a:extLst>
              <a:ext uri="{FF2B5EF4-FFF2-40B4-BE49-F238E27FC236}">
                <a16:creationId xmlns:a16="http://schemas.microsoft.com/office/drawing/2014/main" id="{DC4AB834-C8B3-41FC-B003-D1C83AB2641F}"/>
              </a:ext>
            </a:extLst>
          </p:cNvPr>
          <p:cNvSpPr txBox="1">
            <a:spLocks noChangeArrowheads="1"/>
          </p:cNvSpPr>
          <p:nvPr/>
        </p:nvSpPr>
        <p:spPr bwMode="auto">
          <a:xfrm>
            <a:off x="5780941" y="6517265"/>
            <a:ext cx="3393343" cy="340735"/>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lgn="ctr">
                <a:solidFill>
                  <a:srgbClr val="D6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1600" dirty="0">
                <a:latin typeface="Times New Roman" panose="02020603050405020304" pitchFamily="18" charset="0"/>
              </a:rPr>
              <a:t>Fonte: IPCC – SR1,5°C Fig. FAQ4.1-1</a:t>
            </a:r>
          </a:p>
        </p:txBody>
      </p:sp>
    </p:spTree>
    <p:extLst>
      <p:ext uri="{BB962C8B-B14F-4D97-AF65-F5344CB8AC3E}">
        <p14:creationId xmlns:p14="http://schemas.microsoft.com/office/powerpoint/2010/main" val="2180931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AF7E465-7F2B-4B25-9862-CD7F689BBEC0}"/>
              </a:ext>
            </a:extLst>
          </p:cNvPr>
          <p:cNvSpPr txBox="1">
            <a:spLocks noChangeArrowheads="1"/>
          </p:cNvSpPr>
          <p:nvPr/>
        </p:nvSpPr>
        <p:spPr bwMode="auto">
          <a:xfrm>
            <a:off x="391790" y="2780928"/>
            <a:ext cx="8470900"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en-US" sz="2400" i="1" dirty="0">
                <a:latin typeface="Times New Roman" panose="02020603050405020304" pitchFamily="18" charset="0"/>
              </a:rPr>
              <a:t>«…mantenere l’aumento della temperatura media globale </a:t>
            </a:r>
            <a:r>
              <a:rPr lang="it-IT" altLang="en-US" sz="2400" b="1" i="1" dirty="0">
                <a:latin typeface="Times New Roman" panose="02020603050405020304" pitchFamily="18" charset="0"/>
              </a:rPr>
              <a:t>ben al di sotto di 2 °C </a:t>
            </a:r>
            <a:r>
              <a:rPr lang="it-IT" altLang="en-US" sz="2400" i="1" dirty="0">
                <a:latin typeface="Times New Roman" panose="02020603050405020304" pitchFamily="18" charset="0"/>
              </a:rPr>
              <a:t>rispetto ai livelli </a:t>
            </a:r>
            <a:r>
              <a:rPr lang="it-IT" altLang="en-US" sz="2400" i="1" dirty="0" err="1">
                <a:latin typeface="Times New Roman" panose="02020603050405020304" pitchFamily="18" charset="0"/>
              </a:rPr>
              <a:t>pre</a:t>
            </a:r>
            <a:r>
              <a:rPr lang="it-IT" altLang="en-US" sz="2400" i="1" dirty="0">
                <a:latin typeface="Times New Roman" panose="02020603050405020304" pitchFamily="18" charset="0"/>
              </a:rPr>
              <a:t>-industriali, e perseguire sforzi volti a limitare l’aumento di temperatura a 1,5 °C» </a:t>
            </a:r>
            <a:br>
              <a:rPr lang="it-IT" altLang="en-US" sz="2400" i="1" dirty="0">
                <a:latin typeface="Times New Roman" panose="02020603050405020304" pitchFamily="18" charset="0"/>
              </a:rPr>
            </a:br>
            <a:r>
              <a:rPr lang="it-IT" altLang="en-US" sz="2400" i="1" dirty="0">
                <a:latin typeface="Times New Roman" panose="02020603050405020304" pitchFamily="18" charset="0"/>
              </a:rPr>
              <a:t>(</a:t>
            </a:r>
            <a:r>
              <a:rPr lang="it-IT" altLang="en-US" sz="2400" dirty="0">
                <a:latin typeface="Times New Roman" panose="02020603050405020304" pitchFamily="18" charset="0"/>
              </a:rPr>
              <a:t>Art.2, Accordo di Parigi)</a:t>
            </a:r>
            <a:endParaRPr lang="en-GB" altLang="en-US" sz="2400" dirty="0">
              <a:latin typeface="Times New Roman" panose="02020603050405020304" pitchFamily="18" charset="0"/>
            </a:endParaRPr>
          </a:p>
        </p:txBody>
      </p:sp>
      <p:pic>
        <p:nvPicPr>
          <p:cNvPr id="4" name="Picture 2">
            <a:extLst>
              <a:ext uri="{FF2B5EF4-FFF2-40B4-BE49-F238E27FC236}">
                <a16:creationId xmlns:a16="http://schemas.microsoft.com/office/drawing/2014/main" id="{10B83FBE-8FE2-47FE-A1D5-6F59A4527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9383" y="158097"/>
            <a:ext cx="4385234" cy="249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a:extLst>
              <a:ext uri="{FF2B5EF4-FFF2-40B4-BE49-F238E27FC236}">
                <a16:creationId xmlns:a16="http://schemas.microsoft.com/office/drawing/2014/main" id="{3D6E386E-51B0-42DA-BDAE-DAB4A580DEE9}"/>
              </a:ext>
            </a:extLst>
          </p:cNvPr>
          <p:cNvSpPr txBox="1"/>
          <p:nvPr/>
        </p:nvSpPr>
        <p:spPr>
          <a:xfrm>
            <a:off x="391790" y="4653136"/>
            <a:ext cx="8506316" cy="1569660"/>
          </a:xfrm>
          <a:prstGeom prst="rect">
            <a:avLst/>
          </a:prstGeom>
          <a:noFill/>
        </p:spPr>
        <p:txBody>
          <a:bodyPr wrap="square" rtlCol="0">
            <a:spAutoFit/>
          </a:bodyPr>
          <a:lstStyle/>
          <a:p>
            <a:r>
              <a:rPr lang="it-IT" dirty="0">
                <a:sym typeface="Symbol" panose="05050102010706020507" pitchFamily="18" charset="2"/>
              </a:rPr>
              <a:t> </a:t>
            </a:r>
            <a:r>
              <a:rPr lang="it-IT" dirty="0"/>
              <a:t>Decisione della COP21 (II/21): invito all’IPCC a «</a:t>
            </a:r>
            <a:r>
              <a:rPr lang="it-IT" i="1" dirty="0"/>
              <a:t>produrre nel 2018 un rapporto speciale sugli impatti di un riscaldamento globale di 1,5°C rispetto ai livelli preindustriali e sui relativi percorsi globali di emissione di gas a effetto serra»</a:t>
            </a:r>
            <a:endParaRPr lang="it-IT" dirty="0"/>
          </a:p>
        </p:txBody>
      </p:sp>
    </p:spTree>
    <p:extLst>
      <p:ext uri="{BB962C8B-B14F-4D97-AF65-F5344CB8AC3E}">
        <p14:creationId xmlns:p14="http://schemas.microsoft.com/office/powerpoint/2010/main" val="12847110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28CF85A-C9D1-44A1-8D17-18293CD46274}"/>
              </a:ext>
            </a:extLst>
          </p:cNvPr>
          <p:cNvSpPr txBox="1"/>
          <p:nvPr/>
        </p:nvSpPr>
        <p:spPr>
          <a:xfrm>
            <a:off x="134682" y="119336"/>
            <a:ext cx="8874635" cy="2462213"/>
          </a:xfrm>
          <a:prstGeom prst="rect">
            <a:avLst/>
          </a:prstGeom>
          <a:noFill/>
        </p:spPr>
        <p:txBody>
          <a:bodyPr wrap="square" rtlCol="0">
            <a:spAutoFit/>
          </a:bodyPr>
          <a:lstStyle/>
          <a:p>
            <a:r>
              <a:rPr lang="it-IT" sz="2200" dirty="0"/>
              <a:t>C1.1. </a:t>
            </a:r>
            <a:r>
              <a:rPr lang="it-IT" sz="2200" i="1" dirty="0"/>
              <a:t>Le riduzioni nelle emissioni di CO</a:t>
            </a:r>
            <a:r>
              <a:rPr lang="it-IT" sz="2200" i="1" baseline="-25000" dirty="0"/>
              <a:t>2</a:t>
            </a:r>
            <a:r>
              <a:rPr lang="it-IT" sz="2200" i="1" dirty="0"/>
              <a:t>, che limitano il riscaldamento globale a 1,5°C senza superamento o con un superamento limitato, possono comprendere </a:t>
            </a:r>
            <a:r>
              <a:rPr lang="it-IT" sz="2200" b="1" i="1" dirty="0"/>
              <a:t>diverse combinazioni di misure di mitigazione</a:t>
            </a:r>
            <a:r>
              <a:rPr lang="it-IT" sz="2200" i="1" dirty="0"/>
              <a:t>, creando diversi equilibri tra la </a:t>
            </a:r>
            <a:r>
              <a:rPr lang="it-IT" sz="2200" b="1" i="1" dirty="0">
                <a:solidFill>
                  <a:srgbClr val="FF0000"/>
                </a:solidFill>
              </a:rPr>
              <a:t>riduzione dell'uso di energia e risorse</a:t>
            </a:r>
            <a:r>
              <a:rPr lang="it-IT" sz="2200" i="1" dirty="0"/>
              <a:t>, il </a:t>
            </a:r>
            <a:r>
              <a:rPr lang="it-IT" sz="2200" b="1" i="1" dirty="0"/>
              <a:t>tasso di </a:t>
            </a:r>
            <a:r>
              <a:rPr lang="it-IT" sz="2200" b="1" i="1" dirty="0">
                <a:solidFill>
                  <a:srgbClr val="FF0000"/>
                </a:solidFill>
              </a:rPr>
              <a:t>decarbonizzazione</a:t>
            </a:r>
            <a:r>
              <a:rPr lang="it-IT" sz="2200" i="1" dirty="0"/>
              <a:t> e l'</a:t>
            </a:r>
            <a:r>
              <a:rPr lang="it-IT" sz="2200" b="1" i="1" dirty="0">
                <a:solidFill>
                  <a:srgbClr val="FF0000"/>
                </a:solidFill>
              </a:rPr>
              <a:t>impiego di tecniche di rimozione di CO</a:t>
            </a:r>
            <a:r>
              <a:rPr lang="it-IT" sz="2200" b="1" i="1" baseline="-25000" dirty="0">
                <a:solidFill>
                  <a:srgbClr val="FF0000"/>
                </a:solidFill>
              </a:rPr>
              <a:t>2</a:t>
            </a:r>
            <a:r>
              <a:rPr lang="it-IT" sz="2200" i="1" dirty="0"/>
              <a:t>. </a:t>
            </a:r>
          </a:p>
          <a:p>
            <a:r>
              <a:rPr lang="it-IT" sz="2200" i="1" dirty="0"/>
              <a:t>Le diverse combinazioni comportano differenti difficoltà di implementazione, e potenziali sinergie e conflitti con lo sviluppo sostenibile (confidenza alta).</a:t>
            </a:r>
          </a:p>
        </p:txBody>
      </p:sp>
      <p:sp>
        <p:nvSpPr>
          <p:cNvPr id="3" name="Rettangolo 2">
            <a:extLst>
              <a:ext uri="{FF2B5EF4-FFF2-40B4-BE49-F238E27FC236}">
                <a16:creationId xmlns:a16="http://schemas.microsoft.com/office/drawing/2014/main" id="{7A49C7B2-E4F5-49A2-8FD4-AD94637C2DB3}"/>
              </a:ext>
            </a:extLst>
          </p:cNvPr>
          <p:cNvSpPr/>
          <p:nvPr/>
        </p:nvSpPr>
        <p:spPr>
          <a:xfrm>
            <a:off x="107504" y="3386023"/>
            <a:ext cx="8685789" cy="3139321"/>
          </a:xfrm>
          <a:prstGeom prst="rect">
            <a:avLst/>
          </a:prstGeom>
        </p:spPr>
        <p:txBody>
          <a:bodyPr wrap="square">
            <a:spAutoFit/>
          </a:bodyPr>
          <a:lstStyle/>
          <a:p>
            <a:r>
              <a:rPr lang="it-IT" sz="2200" dirty="0">
                <a:ea typeface="Times New Roman" panose="02020603050405020304" pitchFamily="18" charset="0"/>
              </a:rPr>
              <a:t>C2. Andamenti che limitano il riscaldamento globale a 1,5°C con un superamento nullo o limitato richiederanno </a:t>
            </a:r>
            <a:r>
              <a:rPr lang="it-IT" sz="2200" b="1" dirty="0">
                <a:solidFill>
                  <a:srgbClr val="FF0000"/>
                </a:solidFill>
                <a:ea typeface="Times New Roman" panose="02020603050405020304" pitchFamily="18" charset="0"/>
              </a:rPr>
              <a:t>transizioni rapide e su vasta scala </a:t>
            </a:r>
            <a:r>
              <a:rPr lang="it-IT" sz="2200" b="1" dirty="0">
                <a:ea typeface="Times New Roman" panose="02020603050405020304" pitchFamily="18" charset="0"/>
              </a:rPr>
              <a:t>in fatto di energia, suolo, sistemi urbani e infrastrutture (compresi trasporti ed edifici) e sistemi industriali </a:t>
            </a:r>
            <a:r>
              <a:rPr lang="it-IT" sz="2200" dirty="0">
                <a:ea typeface="Times New Roman" panose="02020603050405020304" pitchFamily="18" charset="0"/>
              </a:rPr>
              <a:t>(</a:t>
            </a:r>
            <a:r>
              <a:rPr lang="it-IT" sz="2200" i="1" dirty="0">
                <a:ea typeface="Times New Roman" panose="02020603050405020304" pitchFamily="18" charset="0"/>
              </a:rPr>
              <a:t>confidenza alta</a:t>
            </a:r>
            <a:r>
              <a:rPr lang="it-IT" sz="2200" dirty="0">
                <a:ea typeface="Times New Roman" panose="02020603050405020304" pitchFamily="18" charset="0"/>
              </a:rPr>
              <a:t>). Queste transizioni nei sistemi </a:t>
            </a:r>
            <a:r>
              <a:rPr lang="it-IT" sz="2200" b="1" dirty="0">
                <a:solidFill>
                  <a:srgbClr val="FF0000"/>
                </a:solidFill>
                <a:ea typeface="Times New Roman" panose="02020603050405020304" pitchFamily="18" charset="0"/>
              </a:rPr>
              <a:t>non hanno precedenti in termini di scala</a:t>
            </a:r>
            <a:r>
              <a:rPr lang="it-IT" sz="2200" b="1" dirty="0">
                <a:ea typeface="Times New Roman" panose="02020603050405020304" pitchFamily="18" charset="0"/>
              </a:rPr>
              <a:t>, ma non necessariamente in termini di velocità e implicano drastiche riduzioni delle emissioni in tutti i settori, un'ampia gamma di opzioni di mitigazione e un </a:t>
            </a:r>
            <a:r>
              <a:rPr lang="it-IT" sz="2200" b="1" dirty="0">
                <a:solidFill>
                  <a:srgbClr val="FF0000"/>
                </a:solidFill>
                <a:ea typeface="Times New Roman" panose="02020603050405020304" pitchFamily="18" charset="0"/>
              </a:rPr>
              <a:t>significativo incremento dei finanziamenti per queste opzioni</a:t>
            </a:r>
            <a:r>
              <a:rPr lang="it-IT" sz="2200" b="1" dirty="0">
                <a:ea typeface="Times New Roman" panose="02020603050405020304" pitchFamily="18" charset="0"/>
              </a:rPr>
              <a:t> </a:t>
            </a:r>
            <a:r>
              <a:rPr lang="it-IT" sz="2200" dirty="0">
                <a:ea typeface="Times New Roman" panose="02020603050405020304" pitchFamily="18" charset="0"/>
              </a:rPr>
              <a:t>(</a:t>
            </a:r>
            <a:r>
              <a:rPr lang="it-IT" sz="2200" i="1" dirty="0">
                <a:ea typeface="Times New Roman" panose="02020603050405020304" pitchFamily="18" charset="0"/>
              </a:rPr>
              <a:t>confidenza media</a:t>
            </a:r>
            <a:r>
              <a:rPr lang="it-IT" sz="2200" dirty="0">
                <a:ea typeface="Times New Roman" panose="02020603050405020304" pitchFamily="18" charset="0"/>
              </a:rPr>
              <a:t>).</a:t>
            </a:r>
            <a:r>
              <a:rPr lang="it-IT" sz="2200" b="1" dirty="0">
                <a:ea typeface="Times New Roman" panose="02020603050405020304" pitchFamily="18" charset="0"/>
              </a:rPr>
              <a:t> </a:t>
            </a:r>
            <a:endParaRPr lang="it-IT" sz="2200" dirty="0"/>
          </a:p>
        </p:txBody>
      </p:sp>
    </p:spTree>
    <p:extLst>
      <p:ext uri="{BB962C8B-B14F-4D97-AF65-F5344CB8AC3E}">
        <p14:creationId xmlns:p14="http://schemas.microsoft.com/office/powerpoint/2010/main" val="28627603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28CF85A-C9D1-44A1-8D17-18293CD46274}"/>
              </a:ext>
            </a:extLst>
          </p:cNvPr>
          <p:cNvSpPr txBox="1"/>
          <p:nvPr/>
        </p:nvSpPr>
        <p:spPr>
          <a:xfrm>
            <a:off x="179512" y="4063712"/>
            <a:ext cx="8874635" cy="2677656"/>
          </a:xfrm>
          <a:prstGeom prst="rect">
            <a:avLst/>
          </a:prstGeom>
          <a:noFill/>
        </p:spPr>
        <p:txBody>
          <a:bodyPr wrap="square" rtlCol="0">
            <a:spAutoFit/>
          </a:bodyPr>
          <a:lstStyle/>
          <a:p>
            <a:r>
              <a:rPr lang="it-IT" i="1" dirty="0"/>
              <a:t>D6. </a:t>
            </a:r>
            <a:r>
              <a:rPr lang="it-IT" b="1" i="1" dirty="0"/>
              <a:t>Lo sviluppo sostenibile </a:t>
            </a:r>
            <a:r>
              <a:rPr lang="it-IT" i="1" dirty="0"/>
              <a:t>coadiuva, e spesso permette, le transizioni fondamentali della società e dei sistemi e le trasformazioni che contribuiscono a </a:t>
            </a:r>
            <a:r>
              <a:rPr lang="it-IT" b="1" i="1" dirty="0"/>
              <a:t>limitare il riscaldamento globale a 1,5°C</a:t>
            </a:r>
            <a:r>
              <a:rPr lang="it-IT" i="1" dirty="0"/>
              <a:t>. Tali cambiamenti facilitano il perseguimento di </a:t>
            </a:r>
            <a:r>
              <a:rPr lang="it-IT" b="1" i="1" dirty="0"/>
              <a:t>percorsi di sviluppo climaticamente resilienti</a:t>
            </a:r>
            <a:r>
              <a:rPr lang="it-IT" i="1" dirty="0"/>
              <a:t> che portano al raggiungimento di obiettivi ambiziosi di mitigazione e adattamento, insieme </a:t>
            </a:r>
            <a:r>
              <a:rPr lang="it-IT" b="1" i="1" dirty="0"/>
              <a:t>all'eliminazione della povertà</a:t>
            </a:r>
            <a:r>
              <a:rPr lang="it-IT" i="1" dirty="0"/>
              <a:t> e agli </a:t>
            </a:r>
            <a:r>
              <a:rPr lang="it-IT" b="1" i="1" dirty="0"/>
              <a:t>sforzi per ridurre la diseguaglianza </a:t>
            </a:r>
            <a:r>
              <a:rPr lang="it-IT" i="1" dirty="0"/>
              <a:t>(</a:t>
            </a:r>
            <a:r>
              <a:rPr lang="it-IT" i="1" dirty="0">
                <a:solidFill>
                  <a:srgbClr val="FF0000"/>
                </a:solidFill>
              </a:rPr>
              <a:t>confidenza alta</a:t>
            </a:r>
            <a:r>
              <a:rPr lang="it-IT" i="1" dirty="0"/>
              <a:t>). </a:t>
            </a:r>
          </a:p>
        </p:txBody>
      </p:sp>
      <p:pic>
        <p:nvPicPr>
          <p:cNvPr id="5" name="Immagine 4">
            <a:extLst>
              <a:ext uri="{FF2B5EF4-FFF2-40B4-BE49-F238E27FC236}">
                <a16:creationId xmlns:a16="http://schemas.microsoft.com/office/drawing/2014/main" id="{64137D8C-29E1-412A-B8FC-E19DE0964309}"/>
              </a:ext>
            </a:extLst>
          </p:cNvPr>
          <p:cNvPicPr>
            <a:picLocks noChangeAspect="1"/>
          </p:cNvPicPr>
          <p:nvPr/>
        </p:nvPicPr>
        <p:blipFill rotWithShape="1">
          <a:blip r:embed="rId2">
            <a:extLst>
              <a:ext uri="{28A0092B-C50C-407E-A947-70E740481C1C}">
                <a14:useLocalDpi xmlns:a14="http://schemas.microsoft.com/office/drawing/2010/main" val="0"/>
              </a:ext>
            </a:extLst>
          </a:blip>
          <a:srcRect t="19855" r="16138"/>
          <a:stretch/>
        </p:blipFill>
        <p:spPr>
          <a:xfrm>
            <a:off x="611560" y="104205"/>
            <a:ext cx="7668344" cy="3828851"/>
          </a:xfrm>
          <a:prstGeom prst="rect">
            <a:avLst/>
          </a:prstGeom>
        </p:spPr>
      </p:pic>
    </p:spTree>
    <p:extLst>
      <p:ext uri="{BB962C8B-B14F-4D97-AF65-F5344CB8AC3E}">
        <p14:creationId xmlns:p14="http://schemas.microsoft.com/office/powerpoint/2010/main" val="20601610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496" y="36255"/>
            <a:ext cx="9144000" cy="830997"/>
          </a:xfrm>
          <a:prstGeom prst="rect">
            <a:avLst/>
          </a:prstGeom>
          <a:noFill/>
        </p:spPr>
        <p:txBody>
          <a:bodyPr wrap="square" rtlCol="0">
            <a:spAutoFit/>
          </a:bodyPr>
          <a:lstStyle/>
          <a:p>
            <a:pPr algn="ctr"/>
            <a:r>
              <a:rPr lang="it-IT" b="1" dirty="0"/>
              <a:t>Collegamenti tra le opzioni di mitigazione e lo sviluppo sostenibile usando gli SDG (Obiettivi di Sviluppo Sostenibile)</a:t>
            </a:r>
          </a:p>
        </p:txBody>
      </p:sp>
      <p:pic>
        <p:nvPicPr>
          <p:cNvPr id="8" name="image4.jpg">
            <a:extLst>
              <a:ext uri="{FF2B5EF4-FFF2-40B4-BE49-F238E27FC236}">
                <a16:creationId xmlns:a16="http://schemas.microsoft.com/office/drawing/2014/main" id="{6375BABF-FD4D-4092-91E0-CB1FDD321332}"/>
              </a:ext>
            </a:extLst>
          </p:cNvPr>
          <p:cNvPicPr/>
          <p:nvPr/>
        </p:nvPicPr>
        <p:blipFill rotWithShape="1">
          <a:blip r:embed="rId3"/>
          <a:srcRect t="3264" b="51188"/>
          <a:stretch/>
        </p:blipFill>
        <p:spPr>
          <a:xfrm>
            <a:off x="341667" y="1916832"/>
            <a:ext cx="8460665" cy="4619545"/>
          </a:xfrm>
          <a:prstGeom prst="rect">
            <a:avLst/>
          </a:prstGeom>
          <a:ln/>
        </p:spPr>
      </p:pic>
      <p:sp>
        <p:nvSpPr>
          <p:cNvPr id="3" name="Rettangolo 2">
            <a:extLst>
              <a:ext uri="{FF2B5EF4-FFF2-40B4-BE49-F238E27FC236}">
                <a16:creationId xmlns:a16="http://schemas.microsoft.com/office/drawing/2014/main" id="{4F82E757-C0E4-4EA5-A17B-7AFB62C63D9D}"/>
              </a:ext>
            </a:extLst>
          </p:cNvPr>
          <p:cNvSpPr/>
          <p:nvPr/>
        </p:nvSpPr>
        <p:spPr>
          <a:xfrm>
            <a:off x="71775" y="1311151"/>
            <a:ext cx="9036729" cy="461665"/>
          </a:xfrm>
          <a:prstGeom prst="rect">
            <a:avLst/>
          </a:prstGeom>
        </p:spPr>
        <p:txBody>
          <a:bodyPr wrap="square">
            <a:spAutoFit/>
          </a:bodyPr>
          <a:lstStyle/>
          <a:p>
            <a:pPr algn="ctr"/>
            <a:r>
              <a:rPr lang="it-IT" b="1" dirty="0">
                <a:solidFill>
                  <a:srgbClr val="B33131"/>
                </a:solidFill>
              </a:rPr>
              <a:t>effetti negativi (compromessi) </a:t>
            </a:r>
            <a:r>
              <a:rPr lang="it-IT" b="1" dirty="0">
                <a:solidFill>
                  <a:schemeClr val="accent1">
                    <a:lumMod val="50000"/>
                  </a:schemeClr>
                </a:solidFill>
              </a:rPr>
              <a:t>                  effetti positivi (sinergie</a:t>
            </a:r>
            <a:r>
              <a:rPr lang="it-IT" b="1" dirty="0">
                <a:solidFill>
                  <a:schemeClr val="accent1">
                    <a:lumMod val="75000"/>
                  </a:schemeClr>
                </a:solidFill>
              </a:rPr>
              <a:t>)</a:t>
            </a:r>
          </a:p>
        </p:txBody>
      </p:sp>
      <p:sp>
        <p:nvSpPr>
          <p:cNvPr id="6" name="Text Box 2">
            <a:extLst>
              <a:ext uri="{FF2B5EF4-FFF2-40B4-BE49-F238E27FC236}">
                <a16:creationId xmlns:a16="http://schemas.microsoft.com/office/drawing/2014/main" id="{5B53989E-6C32-477F-8988-C20EF391E12B}"/>
              </a:ext>
            </a:extLst>
          </p:cNvPr>
          <p:cNvSpPr txBox="1">
            <a:spLocks noChangeArrowheads="1"/>
          </p:cNvSpPr>
          <p:nvPr/>
        </p:nvSpPr>
        <p:spPr bwMode="auto">
          <a:xfrm>
            <a:off x="6740435" y="6536377"/>
            <a:ext cx="2363445" cy="309958"/>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lgn="ctr">
                <a:solidFill>
                  <a:srgbClr val="D6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1400" dirty="0">
                <a:latin typeface="Times New Roman" panose="02020603050405020304" pitchFamily="18" charset="0"/>
              </a:rPr>
              <a:t>Fonte: IPCC – SR1,5°C Fig. 4</a:t>
            </a:r>
          </a:p>
        </p:txBody>
      </p:sp>
    </p:spTree>
    <p:extLst>
      <p:ext uri="{BB962C8B-B14F-4D97-AF65-F5344CB8AC3E}">
        <p14:creationId xmlns:p14="http://schemas.microsoft.com/office/powerpoint/2010/main" val="1294329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4.jpg">
            <a:extLst>
              <a:ext uri="{FF2B5EF4-FFF2-40B4-BE49-F238E27FC236}">
                <a16:creationId xmlns:a16="http://schemas.microsoft.com/office/drawing/2014/main" id="{68FFC53C-2935-4ACE-997E-9C024341A477}"/>
              </a:ext>
            </a:extLst>
          </p:cNvPr>
          <p:cNvPicPr/>
          <p:nvPr/>
        </p:nvPicPr>
        <p:blipFill>
          <a:blip r:embed="rId2"/>
          <a:srcRect/>
          <a:stretch>
            <a:fillRect/>
          </a:stretch>
        </p:blipFill>
        <p:spPr>
          <a:xfrm>
            <a:off x="1511935" y="10244"/>
            <a:ext cx="6120130" cy="6515100"/>
          </a:xfrm>
          <a:prstGeom prst="rect">
            <a:avLst/>
          </a:prstGeom>
          <a:ln/>
        </p:spPr>
      </p:pic>
      <p:sp>
        <p:nvSpPr>
          <p:cNvPr id="5" name="Text Box 2">
            <a:extLst>
              <a:ext uri="{FF2B5EF4-FFF2-40B4-BE49-F238E27FC236}">
                <a16:creationId xmlns:a16="http://schemas.microsoft.com/office/drawing/2014/main" id="{1ED02098-FB74-4561-AF33-339C3C7A111B}"/>
              </a:ext>
            </a:extLst>
          </p:cNvPr>
          <p:cNvSpPr txBox="1">
            <a:spLocks noChangeArrowheads="1"/>
          </p:cNvSpPr>
          <p:nvPr/>
        </p:nvSpPr>
        <p:spPr bwMode="auto">
          <a:xfrm>
            <a:off x="6740435" y="6536377"/>
            <a:ext cx="2363445" cy="309958"/>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lgn="ctr">
                <a:solidFill>
                  <a:srgbClr val="D6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1400" dirty="0">
                <a:latin typeface="Times New Roman" panose="02020603050405020304" pitchFamily="18" charset="0"/>
              </a:rPr>
              <a:t>Fonte: IPCC – SR1,5°C Fig. 4</a:t>
            </a:r>
          </a:p>
        </p:txBody>
      </p:sp>
    </p:spTree>
    <p:extLst>
      <p:ext uri="{BB962C8B-B14F-4D97-AF65-F5344CB8AC3E}">
        <p14:creationId xmlns:p14="http://schemas.microsoft.com/office/powerpoint/2010/main" val="16108228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28CF85A-C9D1-44A1-8D17-18293CD46274}"/>
              </a:ext>
            </a:extLst>
          </p:cNvPr>
          <p:cNvSpPr txBox="1"/>
          <p:nvPr/>
        </p:nvSpPr>
        <p:spPr>
          <a:xfrm>
            <a:off x="161861" y="404664"/>
            <a:ext cx="8874635" cy="3046988"/>
          </a:xfrm>
          <a:prstGeom prst="rect">
            <a:avLst/>
          </a:prstGeom>
          <a:noFill/>
        </p:spPr>
        <p:txBody>
          <a:bodyPr wrap="square" rtlCol="0">
            <a:spAutoFit/>
          </a:bodyPr>
          <a:lstStyle/>
          <a:p>
            <a:r>
              <a:rPr lang="it-IT" i="1" dirty="0"/>
              <a:t>D.2.1 Tenere in considerazione </a:t>
            </a:r>
            <a:r>
              <a:rPr lang="it-IT" b="1" i="1" dirty="0"/>
              <a:t>l'etica </a:t>
            </a:r>
            <a:r>
              <a:rPr lang="it-IT" i="1" dirty="0"/>
              <a:t>e </a:t>
            </a:r>
            <a:r>
              <a:rPr lang="it-IT" b="1" i="1" dirty="0"/>
              <a:t>l'equità </a:t>
            </a:r>
            <a:r>
              <a:rPr lang="it-IT" i="1" dirty="0"/>
              <a:t>può aiutare ad affrontare la distribuzione diseguale degli impatti negativi associati a un riscaldamento globale di 1,5°C o più, come pure quelli derivati dalla mitigazione e dall'adattamento, in particolare per le popolazioni povere e svantaggiate, in tutte le società (confidenza alta). </a:t>
            </a:r>
          </a:p>
          <a:p>
            <a:endParaRPr lang="it-IT" i="1" dirty="0"/>
          </a:p>
          <a:p>
            <a:r>
              <a:rPr lang="it-IT" i="1" dirty="0"/>
              <a:t>D6.1. </a:t>
            </a:r>
            <a:r>
              <a:rPr lang="it-IT" b="1" i="1" dirty="0"/>
              <a:t>La giustizia sociale e l'equità sono aspetti fondamentali dei percorsi di sviluppo climaticamente resilienti …</a:t>
            </a:r>
            <a:r>
              <a:rPr lang="it-IT" i="1" dirty="0"/>
              <a:t>(</a:t>
            </a:r>
            <a:r>
              <a:rPr lang="it-IT" i="1" dirty="0">
                <a:solidFill>
                  <a:srgbClr val="FF0000"/>
                </a:solidFill>
              </a:rPr>
              <a:t>confidenza alta</a:t>
            </a:r>
            <a:r>
              <a:rPr lang="it-IT" i="1" dirty="0"/>
              <a:t>). </a:t>
            </a:r>
          </a:p>
        </p:txBody>
      </p:sp>
      <p:sp>
        <p:nvSpPr>
          <p:cNvPr id="4" name="CasellaDiTesto 3">
            <a:extLst>
              <a:ext uri="{FF2B5EF4-FFF2-40B4-BE49-F238E27FC236}">
                <a16:creationId xmlns:a16="http://schemas.microsoft.com/office/drawing/2014/main" id="{E731BD84-CA9E-4721-AD69-C976CF57F1E3}"/>
              </a:ext>
            </a:extLst>
          </p:cNvPr>
          <p:cNvSpPr txBox="1"/>
          <p:nvPr/>
        </p:nvSpPr>
        <p:spPr>
          <a:xfrm>
            <a:off x="166837" y="3757736"/>
            <a:ext cx="8874635" cy="2677656"/>
          </a:xfrm>
          <a:prstGeom prst="rect">
            <a:avLst/>
          </a:prstGeom>
          <a:noFill/>
        </p:spPr>
        <p:txBody>
          <a:bodyPr wrap="square" rtlCol="0">
            <a:spAutoFit/>
          </a:bodyPr>
          <a:lstStyle/>
          <a:p>
            <a:r>
              <a:rPr lang="it-IT" i="1" dirty="0"/>
              <a:t>D7.3. </a:t>
            </a:r>
            <a:r>
              <a:rPr lang="it-IT" b="1" i="1" dirty="0"/>
              <a:t>La cooperazione internazionale è un fattore abilitante critico per i paesi in via di sviluppo e le regioni vulnerabili al fine di rafforzare la loro azione di implementazione delle risposte climatiche coerenti con 1,5°C di riscaldamento</a:t>
            </a:r>
            <a:r>
              <a:rPr lang="it-IT" i="1" dirty="0"/>
              <a:t> attraverso un miglioramento dell'accesso alla finanza e alla tecnologia, un aumento delle capacità interne ai paesi tenendo conto delle circostanze e dei bisogni nazionali e locali </a:t>
            </a:r>
            <a:r>
              <a:rPr lang="it-IT" i="1" dirty="0">
                <a:solidFill>
                  <a:srgbClr val="FF0000"/>
                </a:solidFill>
              </a:rPr>
              <a:t>(confidenza alta)</a:t>
            </a:r>
            <a:r>
              <a:rPr lang="it-IT" i="1" dirty="0"/>
              <a:t>. </a:t>
            </a:r>
            <a:endParaRPr lang="it-IT" i="1" dirty="0">
              <a:solidFill>
                <a:schemeClr val="bg1">
                  <a:lumMod val="75000"/>
                </a:schemeClr>
              </a:solidFill>
            </a:endParaRPr>
          </a:p>
        </p:txBody>
      </p:sp>
    </p:spTree>
    <p:extLst>
      <p:ext uri="{BB962C8B-B14F-4D97-AF65-F5344CB8AC3E}">
        <p14:creationId xmlns:p14="http://schemas.microsoft.com/office/powerpoint/2010/main" val="24373164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asellaDiTesto 6"/>
          <p:cNvSpPr txBox="1">
            <a:spLocks noChangeArrowheads="1"/>
          </p:cNvSpPr>
          <p:nvPr/>
        </p:nvSpPr>
        <p:spPr bwMode="auto">
          <a:xfrm>
            <a:off x="0" y="4830251"/>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20700">
              <a:spcBef>
                <a:spcPct val="20000"/>
              </a:spcBef>
              <a:buChar char="•"/>
              <a:defRPr sz="3200">
                <a:solidFill>
                  <a:schemeClr val="tx1"/>
                </a:solidFill>
                <a:latin typeface="Arial" panose="020B0604020202020204" pitchFamily="34" charset="0"/>
              </a:defRPr>
            </a:lvl1pPr>
            <a:lvl2pPr marL="742950" indent="-285750" defTabSz="520700">
              <a:spcBef>
                <a:spcPct val="20000"/>
              </a:spcBef>
              <a:buChar char="–"/>
              <a:defRPr sz="2800">
                <a:solidFill>
                  <a:schemeClr val="tx1"/>
                </a:solidFill>
                <a:latin typeface="Arial" panose="020B0604020202020204" pitchFamily="34" charset="0"/>
              </a:defRPr>
            </a:lvl2pPr>
            <a:lvl3pPr marL="1143000" indent="-228600" defTabSz="520700">
              <a:spcBef>
                <a:spcPct val="20000"/>
              </a:spcBef>
              <a:buChar char="•"/>
              <a:defRPr sz="2400">
                <a:solidFill>
                  <a:schemeClr val="tx1"/>
                </a:solidFill>
                <a:latin typeface="Arial" panose="020B0604020202020204" pitchFamily="34" charset="0"/>
              </a:defRPr>
            </a:lvl3pPr>
            <a:lvl4pPr marL="1600200" indent="-228600" defTabSz="520700">
              <a:spcBef>
                <a:spcPct val="20000"/>
              </a:spcBef>
              <a:buChar char="–"/>
              <a:defRPr sz="2000">
                <a:solidFill>
                  <a:schemeClr val="tx1"/>
                </a:solidFill>
                <a:latin typeface="Arial" panose="020B0604020202020204" pitchFamily="34" charset="0"/>
              </a:defRPr>
            </a:lvl4pPr>
            <a:lvl5pPr marL="2057400" indent="-228600" defTabSz="520700">
              <a:spcBef>
                <a:spcPct val="20000"/>
              </a:spcBef>
              <a:buChar char="»"/>
              <a:defRPr sz="2000">
                <a:solidFill>
                  <a:schemeClr val="tx1"/>
                </a:solidFill>
                <a:latin typeface="Arial" panose="020B0604020202020204" pitchFamily="34" charset="0"/>
              </a:defRPr>
            </a:lvl5pPr>
            <a:lvl6pPr marL="2514600" indent="-228600" defTabSz="5207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5207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5207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5207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400" b="1" i="1" dirty="0">
                <a:latin typeface="Times New Roman" panose="02020603050405020304" pitchFamily="18" charset="0"/>
                <a:ea typeface="Helvetica Neue"/>
                <a:cs typeface="Helvetica Neue"/>
              </a:rPr>
              <a:t>Stefano Caserini</a:t>
            </a:r>
          </a:p>
        </p:txBody>
      </p:sp>
      <p:sp>
        <p:nvSpPr>
          <p:cNvPr id="5124" name="CasellaDiTesto 7"/>
          <p:cNvSpPr txBox="1">
            <a:spLocks noChangeArrowheads="1"/>
          </p:cNvSpPr>
          <p:nvPr/>
        </p:nvSpPr>
        <p:spPr bwMode="auto">
          <a:xfrm>
            <a:off x="143508" y="5545703"/>
            <a:ext cx="8856984"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20700">
              <a:spcBef>
                <a:spcPct val="20000"/>
              </a:spcBef>
              <a:buChar char="•"/>
              <a:defRPr sz="3200">
                <a:solidFill>
                  <a:schemeClr val="tx1"/>
                </a:solidFill>
                <a:latin typeface="Arial" panose="020B0604020202020204" pitchFamily="34" charset="0"/>
              </a:defRPr>
            </a:lvl1pPr>
            <a:lvl2pPr marL="742950" indent="-285750" defTabSz="520700">
              <a:spcBef>
                <a:spcPct val="20000"/>
              </a:spcBef>
              <a:buChar char="–"/>
              <a:defRPr sz="2800">
                <a:solidFill>
                  <a:schemeClr val="tx1"/>
                </a:solidFill>
                <a:latin typeface="Arial" panose="020B0604020202020204" pitchFamily="34" charset="0"/>
              </a:defRPr>
            </a:lvl2pPr>
            <a:lvl3pPr marL="1143000" indent="-228600" defTabSz="520700">
              <a:spcBef>
                <a:spcPct val="20000"/>
              </a:spcBef>
              <a:buChar char="•"/>
              <a:defRPr sz="2400">
                <a:solidFill>
                  <a:schemeClr val="tx1"/>
                </a:solidFill>
                <a:latin typeface="Arial" panose="020B0604020202020204" pitchFamily="34" charset="0"/>
              </a:defRPr>
            </a:lvl3pPr>
            <a:lvl4pPr marL="1600200" indent="-228600" defTabSz="520700">
              <a:spcBef>
                <a:spcPct val="20000"/>
              </a:spcBef>
              <a:buChar char="–"/>
              <a:defRPr sz="2000">
                <a:solidFill>
                  <a:schemeClr val="tx1"/>
                </a:solidFill>
                <a:latin typeface="Arial" panose="020B0604020202020204" pitchFamily="34" charset="0"/>
              </a:defRPr>
            </a:lvl4pPr>
            <a:lvl5pPr marL="2057400" indent="-228600" defTabSz="520700">
              <a:spcBef>
                <a:spcPct val="20000"/>
              </a:spcBef>
              <a:buChar char="»"/>
              <a:defRPr sz="2000">
                <a:solidFill>
                  <a:schemeClr val="tx1"/>
                </a:solidFill>
                <a:latin typeface="Arial" panose="020B0604020202020204" pitchFamily="34" charset="0"/>
              </a:defRPr>
            </a:lvl5pPr>
            <a:lvl6pPr marL="2514600" indent="-228600" defTabSz="5207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5207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5207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5207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400" i="1" dirty="0">
                <a:latin typeface="Times New Roman" panose="02020603050405020304" pitchFamily="18" charset="0"/>
                <a:ea typeface="Helvetica Neue"/>
                <a:cs typeface="Helvetica Neue"/>
              </a:rPr>
              <a:t>Docente di Mitigazione dei Cambiamenti climatici </a:t>
            </a:r>
            <a:br>
              <a:rPr lang="it-IT" altLang="it-IT" sz="2400" i="1" dirty="0">
                <a:latin typeface="Times New Roman" panose="02020603050405020304" pitchFamily="18" charset="0"/>
                <a:ea typeface="Helvetica Neue"/>
                <a:cs typeface="Helvetica Neue"/>
              </a:rPr>
            </a:br>
            <a:r>
              <a:rPr lang="it-IT" altLang="it-IT" sz="2400" i="1" dirty="0">
                <a:latin typeface="Times New Roman" panose="02020603050405020304" pitchFamily="18" charset="0"/>
                <a:ea typeface="Helvetica Neue"/>
                <a:cs typeface="Helvetica Neue"/>
              </a:rPr>
              <a:t>Politecnico di Milano</a:t>
            </a:r>
            <a:br>
              <a:rPr lang="it-IT" altLang="it-IT" sz="2400" i="1" dirty="0">
                <a:latin typeface="Times New Roman" panose="02020603050405020304" pitchFamily="18" charset="0"/>
                <a:ea typeface="Helvetica Neue"/>
                <a:cs typeface="Helvetica Neue"/>
              </a:rPr>
            </a:br>
            <a:r>
              <a:rPr lang="it-IT" altLang="it-IT" sz="2000" i="1" dirty="0">
                <a:latin typeface="Times New Roman" panose="02020603050405020304" pitchFamily="18" charset="0"/>
                <a:ea typeface="Helvetica Neue"/>
                <a:cs typeface="Helvetica Neue"/>
                <a:hlinkClick r:id="rId2"/>
              </a:rPr>
              <a:t>stefano.caserini@polimi.it</a:t>
            </a:r>
            <a:r>
              <a:rPr lang="it-IT" altLang="it-IT" sz="2000" i="1" dirty="0">
                <a:latin typeface="Times New Roman" panose="02020603050405020304" pitchFamily="18" charset="0"/>
                <a:ea typeface="Helvetica Neue"/>
                <a:cs typeface="Helvetica Neue"/>
              </a:rPr>
              <a:t>   </a:t>
            </a:r>
            <a:r>
              <a:rPr lang="it-IT" altLang="it-IT" sz="2000" i="1" dirty="0">
                <a:latin typeface="Times New Roman" panose="02020603050405020304" pitchFamily="18" charset="0"/>
                <a:ea typeface="Helvetica Neue"/>
                <a:cs typeface="Helvetica Neue"/>
                <a:hlinkClick r:id="rId3"/>
              </a:rPr>
              <a:t>www.caserinik.it</a:t>
            </a:r>
            <a:r>
              <a:rPr lang="it-IT" altLang="it-IT" sz="2000" i="1" dirty="0">
                <a:latin typeface="Times New Roman" panose="02020603050405020304" pitchFamily="18" charset="0"/>
                <a:ea typeface="Helvetica Neue"/>
                <a:cs typeface="Helvetica Neue"/>
              </a:rPr>
              <a:t> @</a:t>
            </a:r>
            <a:r>
              <a:rPr lang="it-IT" altLang="it-IT" sz="2000" i="1" dirty="0" err="1">
                <a:latin typeface="Times New Roman" panose="02020603050405020304" pitchFamily="18" charset="0"/>
                <a:ea typeface="Helvetica Neue"/>
                <a:cs typeface="Helvetica Neue"/>
              </a:rPr>
              <a:t>Caserinik</a:t>
            </a:r>
            <a:r>
              <a:rPr lang="it-IT" altLang="it-IT" sz="2000" i="1" dirty="0">
                <a:latin typeface="Times New Roman" panose="02020603050405020304" pitchFamily="18" charset="0"/>
                <a:ea typeface="Helvetica Neue"/>
                <a:cs typeface="Helvetica Neue"/>
              </a:rPr>
              <a:t> </a:t>
            </a:r>
          </a:p>
        </p:txBody>
      </p:sp>
      <p:pic>
        <p:nvPicPr>
          <p:cNvPr id="5" name="Segnaposto contenuto 5" descr="Immagine che contiene screenshot&#10;&#10;Descrizione generata automaticamente">
            <a:extLst>
              <a:ext uri="{FF2B5EF4-FFF2-40B4-BE49-F238E27FC236}">
                <a16:creationId xmlns:a16="http://schemas.microsoft.com/office/drawing/2014/main" id="{4920AEF3-B07A-40C0-909D-767A21F8CF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 y="0"/>
            <a:ext cx="9204960" cy="4602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1674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elettronico&#10;&#10;Descrizione generata automaticamente">
            <a:extLst>
              <a:ext uri="{FF2B5EF4-FFF2-40B4-BE49-F238E27FC236}">
                <a16:creationId xmlns:a16="http://schemas.microsoft.com/office/drawing/2014/main" id="{9CBFF266-5567-4879-B372-8CB476AF07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3226" y="17512"/>
            <a:ext cx="5300774" cy="6858000"/>
          </a:xfrm>
          <a:prstGeom prst="rect">
            <a:avLst/>
          </a:prstGeom>
        </p:spPr>
      </p:pic>
      <p:pic>
        <p:nvPicPr>
          <p:cNvPr id="4" name="Image 1">
            <a:extLst>
              <a:ext uri="{FF2B5EF4-FFF2-40B4-BE49-F238E27FC236}">
                <a16:creationId xmlns:a16="http://schemas.microsoft.com/office/drawing/2014/main" id="{606EBB2A-3550-4816-AC7E-902196843B1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1387" y="548680"/>
            <a:ext cx="3312368" cy="4571251"/>
          </a:xfrm>
          <a:prstGeom prst="rect">
            <a:avLst/>
          </a:prstGeom>
        </p:spPr>
      </p:pic>
      <p:sp>
        <p:nvSpPr>
          <p:cNvPr id="5" name="CasellaDiTesto 4">
            <a:extLst>
              <a:ext uri="{FF2B5EF4-FFF2-40B4-BE49-F238E27FC236}">
                <a16:creationId xmlns:a16="http://schemas.microsoft.com/office/drawing/2014/main" id="{A793755F-BE09-4969-8373-8D0A9CC9B428}"/>
              </a:ext>
            </a:extLst>
          </p:cNvPr>
          <p:cNvSpPr txBox="1"/>
          <p:nvPr/>
        </p:nvSpPr>
        <p:spPr>
          <a:xfrm>
            <a:off x="-396552" y="5733256"/>
            <a:ext cx="3146477" cy="830997"/>
          </a:xfrm>
          <a:prstGeom prst="rect">
            <a:avLst/>
          </a:prstGeom>
          <a:noFill/>
        </p:spPr>
        <p:txBody>
          <a:bodyPr wrap="square" rtlCol="0">
            <a:spAutoFit/>
          </a:bodyPr>
          <a:lstStyle/>
          <a:p>
            <a:pPr algn="r">
              <a:spcAft>
                <a:spcPts val="800"/>
              </a:spcAft>
            </a:pPr>
            <a:r>
              <a:rPr lang="it-IT" dirty="0">
                <a:solidFill>
                  <a:srgbClr val="FF0000"/>
                </a:solidFill>
                <a:effectLst>
                  <a:outerShdw blurRad="50800" dist="38100" dir="2700000" algn="tl" rotWithShape="0">
                    <a:schemeClr val="tx1">
                      <a:alpha val="40000"/>
                    </a:schemeClr>
                  </a:outerShdw>
                </a:effectLst>
                <a:cs typeface="Times New Roman" panose="02020603050405020304" pitchFamily="18" charset="0"/>
              </a:rPr>
              <a:t>Disponibile sul sito </a:t>
            </a:r>
            <a:r>
              <a:rPr lang="it-IT" b="1" dirty="0">
                <a:solidFill>
                  <a:srgbClr val="FF0000"/>
                </a:solidFill>
                <a:effectLst>
                  <a:outerShdw blurRad="50800" dist="38100" dir="2700000" algn="tl" rotWithShape="0">
                    <a:schemeClr val="tx1">
                      <a:alpha val="40000"/>
                    </a:schemeClr>
                  </a:outerShdw>
                </a:effectLst>
                <a:cs typeface="Times New Roman" panose="02020603050405020304" pitchFamily="18" charset="0"/>
              </a:rPr>
              <a:t>www.sisclima.it</a:t>
            </a:r>
            <a:endParaRPr lang="it-IT" b="1" dirty="0">
              <a:solidFill>
                <a:srgbClr val="FF0000"/>
              </a:solidFill>
            </a:endParaRPr>
          </a:p>
        </p:txBody>
      </p:sp>
      <p:cxnSp>
        <p:nvCxnSpPr>
          <p:cNvPr id="6" name="Connettore 2 5">
            <a:extLst>
              <a:ext uri="{FF2B5EF4-FFF2-40B4-BE49-F238E27FC236}">
                <a16:creationId xmlns:a16="http://schemas.microsoft.com/office/drawing/2014/main" id="{C0D7A88E-63CC-4CEE-B0EA-3C889EE8A946}"/>
              </a:ext>
            </a:extLst>
          </p:cNvPr>
          <p:cNvCxnSpPr/>
          <p:nvPr/>
        </p:nvCxnSpPr>
        <p:spPr bwMode="auto">
          <a:xfrm>
            <a:off x="2987824" y="6093296"/>
            <a:ext cx="720080" cy="0"/>
          </a:xfrm>
          <a:prstGeom prst="straightConnector1">
            <a:avLst/>
          </a:prstGeom>
          <a:noFill/>
          <a:ln w="38100" cap="flat" cmpd="sng" algn="ctr">
            <a:solidFill>
              <a:srgbClr val="FF3300"/>
            </a:solidFill>
            <a:prstDash val="solid"/>
            <a:round/>
            <a:headEnd type="triangle"/>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243482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AutoShape 4" descr="Risultati immagini per CREA-AA bologna"/>
          <p:cNvSpPr>
            <a:spLocks noChangeAspect="1" noChangeArrowheads="1"/>
          </p:cNvSpPr>
          <p:nvPr/>
        </p:nvSpPr>
        <p:spPr bwMode="auto">
          <a:xfrm>
            <a:off x="188028" y="-144463"/>
            <a:ext cx="272346"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solidFill>
                <a:schemeClr val="bg1"/>
              </a:solidFill>
              <a:latin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BCE3EC09-AAF6-4877-AA08-0F2AFFE1F33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11961" y="132717"/>
            <a:ext cx="4909074" cy="6693257"/>
          </a:xfrm>
          <a:prstGeom prst="rect">
            <a:avLst/>
          </a:prstGeom>
        </p:spPr>
      </p:pic>
      <p:sp>
        <p:nvSpPr>
          <p:cNvPr id="3" name="CasellaDiTesto 2">
            <a:extLst>
              <a:ext uri="{FF2B5EF4-FFF2-40B4-BE49-F238E27FC236}">
                <a16:creationId xmlns:a16="http://schemas.microsoft.com/office/drawing/2014/main" id="{02E21307-302D-49D9-92C5-5F90D16C410B}"/>
              </a:ext>
            </a:extLst>
          </p:cNvPr>
          <p:cNvSpPr txBox="1"/>
          <p:nvPr/>
        </p:nvSpPr>
        <p:spPr>
          <a:xfrm>
            <a:off x="201387" y="1340768"/>
            <a:ext cx="4010573" cy="2985433"/>
          </a:xfrm>
          <a:prstGeom prst="rect">
            <a:avLst/>
          </a:prstGeom>
          <a:noFill/>
        </p:spPr>
        <p:txBody>
          <a:bodyPr wrap="square" rtlCol="0">
            <a:spAutoFit/>
          </a:bodyPr>
          <a:lstStyle/>
          <a:p>
            <a:pPr>
              <a:spcAft>
                <a:spcPts val="800"/>
              </a:spcAft>
            </a:pPr>
            <a:r>
              <a:rPr lang="it-IT" dirty="0">
                <a:effectLst>
                  <a:outerShdw blurRad="50800" dist="38100" dir="2700000" algn="tl" rotWithShape="0">
                    <a:schemeClr val="tx1">
                      <a:alpha val="40000"/>
                    </a:schemeClr>
                  </a:outerShdw>
                </a:effectLst>
                <a:cs typeface="Times New Roman" panose="02020603050405020304" pitchFamily="18" charset="0"/>
              </a:rPr>
              <a:t>La stesura del rapporto:</a:t>
            </a:r>
          </a:p>
          <a:p>
            <a:pPr marL="342900" indent="-342900">
              <a:spcAft>
                <a:spcPts val="800"/>
              </a:spcAft>
              <a:buFont typeface="Arial" panose="020B0604020202020204" pitchFamily="34" charset="0"/>
              <a:buChar char="•"/>
            </a:pPr>
            <a:r>
              <a:rPr lang="it-IT" dirty="0">
                <a:effectLst>
                  <a:outerShdw blurRad="50800" dist="38100" dir="2700000" algn="tl" rotWithShape="0">
                    <a:schemeClr val="tx1">
                      <a:alpha val="40000"/>
                    </a:schemeClr>
                  </a:outerShdw>
                </a:effectLst>
                <a:cs typeface="Times New Roman" panose="02020603050405020304" pitchFamily="18" charset="0"/>
              </a:rPr>
              <a:t>ha richiesto più di due anni;</a:t>
            </a:r>
          </a:p>
          <a:p>
            <a:pPr marL="342900" indent="-342900">
              <a:spcAft>
                <a:spcPts val="800"/>
              </a:spcAft>
              <a:buFont typeface="Arial" panose="020B0604020202020204" pitchFamily="34" charset="0"/>
              <a:buChar char="•"/>
            </a:pPr>
            <a:r>
              <a:rPr lang="it-IT" dirty="0">
                <a:effectLst>
                  <a:outerShdw blurRad="50800" dist="38100" dir="2700000" algn="tl" rotWithShape="0">
                    <a:schemeClr val="tx1">
                      <a:alpha val="40000"/>
                    </a:schemeClr>
                  </a:outerShdw>
                </a:effectLst>
                <a:cs typeface="Times New Roman" panose="02020603050405020304" pitchFamily="18" charset="0"/>
              </a:rPr>
              <a:t>ha coinvolto più di 200 scienziati; </a:t>
            </a:r>
          </a:p>
          <a:p>
            <a:pPr marL="342900" indent="-342900">
              <a:spcAft>
                <a:spcPts val="800"/>
              </a:spcAft>
              <a:buFont typeface="Arial" panose="020B0604020202020204" pitchFamily="34" charset="0"/>
              <a:buChar char="•"/>
            </a:pPr>
            <a:r>
              <a:rPr lang="it-IT" dirty="0">
                <a:effectLst>
                  <a:outerShdw blurRad="50800" dist="38100" dir="2700000" algn="tl" rotWithShape="0">
                    <a:schemeClr val="tx1">
                      <a:alpha val="40000"/>
                    </a:schemeClr>
                  </a:outerShdw>
                </a:effectLst>
                <a:cs typeface="Times New Roman" panose="02020603050405020304" pitchFamily="18" charset="0"/>
              </a:rPr>
              <a:t>ha comportato due cicli di revisione esterna, con più di 40.000 commenti.</a:t>
            </a:r>
            <a:endParaRPr lang="it-IT" dirty="0"/>
          </a:p>
        </p:txBody>
      </p:sp>
    </p:spTree>
    <p:extLst>
      <p:ext uri="{BB962C8B-B14F-4D97-AF65-F5344CB8AC3E}">
        <p14:creationId xmlns:p14="http://schemas.microsoft.com/office/powerpoint/2010/main" val="2864070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599B16C-5FD0-42A1-BB61-08BC445102DE}"/>
              </a:ext>
            </a:extLst>
          </p:cNvPr>
          <p:cNvSpPr txBox="1"/>
          <p:nvPr/>
        </p:nvSpPr>
        <p:spPr>
          <a:xfrm>
            <a:off x="467544" y="1077118"/>
            <a:ext cx="8640960" cy="5232202"/>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it-IT" dirty="0"/>
              <a:t>Sommario per i decisori politici (32 pag.)</a:t>
            </a:r>
          </a:p>
          <a:p>
            <a:pPr marL="457200" indent="-457200">
              <a:spcAft>
                <a:spcPts val="1200"/>
              </a:spcAft>
              <a:buFont typeface="+mj-lt"/>
              <a:buAutoNum type="arabicPeriod"/>
            </a:pPr>
            <a:r>
              <a:rPr lang="en-US" dirty="0"/>
              <a:t>Framing and Context (46 </a:t>
            </a:r>
            <a:r>
              <a:rPr lang="en-US" dirty="0" err="1"/>
              <a:t>pag</a:t>
            </a:r>
            <a:r>
              <a:rPr lang="en-US" dirty="0"/>
              <a:t>.)</a:t>
            </a:r>
          </a:p>
          <a:p>
            <a:pPr marL="457200" indent="-457200">
              <a:spcAft>
                <a:spcPts val="1200"/>
              </a:spcAft>
              <a:buFont typeface="+mj-lt"/>
              <a:buAutoNum type="arabicPeriod"/>
            </a:pPr>
            <a:r>
              <a:rPr lang="en-US" dirty="0"/>
              <a:t>Mitigation pathways compatible with 1.5°C in the context of sustainable development (82 </a:t>
            </a:r>
            <a:r>
              <a:rPr lang="en-US" dirty="0" err="1"/>
              <a:t>pag</a:t>
            </a:r>
            <a:r>
              <a:rPr lang="en-US" dirty="0"/>
              <a:t>.)</a:t>
            </a:r>
          </a:p>
          <a:p>
            <a:pPr marL="457200" indent="-457200">
              <a:spcAft>
                <a:spcPts val="1200"/>
              </a:spcAft>
              <a:buFont typeface="+mj-lt"/>
              <a:buAutoNum type="arabicPeriod"/>
            </a:pPr>
            <a:r>
              <a:rPr lang="en-US" dirty="0"/>
              <a:t>Impacts of 1.5°C of Global Warming on Natural and Human Systems (138 </a:t>
            </a:r>
            <a:r>
              <a:rPr lang="en-US" dirty="0" err="1"/>
              <a:t>pag</a:t>
            </a:r>
            <a:r>
              <a:rPr lang="en-US" dirty="0"/>
              <a:t>.)</a:t>
            </a:r>
          </a:p>
          <a:p>
            <a:pPr marL="457200" indent="-457200">
              <a:spcAft>
                <a:spcPts val="1200"/>
              </a:spcAft>
              <a:buFont typeface="+mj-lt"/>
              <a:buAutoNum type="arabicPeriod"/>
            </a:pPr>
            <a:r>
              <a:rPr lang="en-US" dirty="0"/>
              <a:t>Strengthening and Implementing the Global Response (132 </a:t>
            </a:r>
            <a:r>
              <a:rPr lang="en-US" dirty="0" err="1"/>
              <a:t>pag</a:t>
            </a:r>
            <a:r>
              <a:rPr lang="en-US" dirty="0"/>
              <a:t>.)</a:t>
            </a:r>
          </a:p>
          <a:p>
            <a:pPr marL="457200" indent="-457200">
              <a:spcAft>
                <a:spcPts val="1200"/>
              </a:spcAft>
              <a:buFont typeface="+mj-lt"/>
              <a:buAutoNum type="arabicPeriod"/>
            </a:pPr>
            <a:r>
              <a:rPr lang="en-US" dirty="0"/>
              <a:t>Sustainable Development, Poverty Eradication and Reducing Inequalities (94 </a:t>
            </a:r>
            <a:r>
              <a:rPr lang="en-US" dirty="0" err="1"/>
              <a:t>pag</a:t>
            </a:r>
            <a:r>
              <a:rPr lang="en-US" dirty="0"/>
              <a:t>.)</a:t>
            </a:r>
          </a:p>
          <a:p>
            <a:pPr marL="457200" indent="-457200">
              <a:spcAft>
                <a:spcPts val="1200"/>
              </a:spcAft>
              <a:buFont typeface="Arial" panose="020B0604020202020204" pitchFamily="34" charset="0"/>
              <a:buChar char="•"/>
            </a:pPr>
            <a:r>
              <a:rPr lang="it-IT" dirty="0" err="1"/>
              <a:t>Glossary</a:t>
            </a:r>
            <a:r>
              <a:rPr lang="it-IT" dirty="0"/>
              <a:t> (24 pag.)</a:t>
            </a:r>
          </a:p>
          <a:p>
            <a:pPr marL="457200" indent="-457200">
              <a:spcAft>
                <a:spcPts val="1200"/>
              </a:spcAft>
              <a:buFont typeface="Arial" panose="020B0604020202020204" pitchFamily="34" charset="0"/>
              <a:buChar char="•"/>
            </a:pPr>
            <a:r>
              <a:rPr lang="it-IT" dirty="0"/>
              <a:t>430 pag. di allegati</a:t>
            </a:r>
          </a:p>
        </p:txBody>
      </p:sp>
      <p:sp>
        <p:nvSpPr>
          <p:cNvPr id="3" name="CasellaDiTesto 2">
            <a:extLst>
              <a:ext uri="{FF2B5EF4-FFF2-40B4-BE49-F238E27FC236}">
                <a16:creationId xmlns:a16="http://schemas.microsoft.com/office/drawing/2014/main" id="{7529978C-402C-44D5-8C97-A53BB381DD0A}"/>
              </a:ext>
            </a:extLst>
          </p:cNvPr>
          <p:cNvSpPr txBox="1"/>
          <p:nvPr/>
        </p:nvSpPr>
        <p:spPr>
          <a:xfrm>
            <a:off x="467544" y="116632"/>
            <a:ext cx="8208912" cy="523220"/>
          </a:xfrm>
          <a:prstGeom prst="rect">
            <a:avLst/>
          </a:prstGeom>
          <a:noFill/>
        </p:spPr>
        <p:txBody>
          <a:bodyPr wrap="square" rtlCol="0">
            <a:spAutoFit/>
          </a:bodyPr>
          <a:lstStyle/>
          <a:p>
            <a:pPr algn="ctr">
              <a:spcAft>
                <a:spcPts val="1800"/>
              </a:spcAft>
            </a:pPr>
            <a:r>
              <a:rPr lang="it-IT" sz="2800" b="1" dirty="0"/>
              <a:t>Struttura del rapporto</a:t>
            </a:r>
          </a:p>
        </p:txBody>
      </p:sp>
    </p:spTree>
    <p:extLst>
      <p:ext uri="{BB962C8B-B14F-4D97-AF65-F5344CB8AC3E}">
        <p14:creationId xmlns:p14="http://schemas.microsoft.com/office/powerpoint/2010/main" val="1505691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053984A-1303-4E1A-9E8F-CF2EEE581194}"/>
              </a:ext>
            </a:extLst>
          </p:cNvPr>
          <p:cNvSpPr txBox="1"/>
          <p:nvPr/>
        </p:nvSpPr>
        <p:spPr>
          <a:xfrm>
            <a:off x="683568" y="181088"/>
            <a:ext cx="8208912" cy="2031325"/>
          </a:xfrm>
          <a:prstGeom prst="rect">
            <a:avLst/>
          </a:prstGeom>
          <a:noFill/>
        </p:spPr>
        <p:txBody>
          <a:bodyPr wrap="square" rtlCol="0">
            <a:spAutoFit/>
          </a:bodyPr>
          <a:lstStyle/>
          <a:p>
            <a:pPr algn="ctr">
              <a:spcAft>
                <a:spcPts val="1800"/>
              </a:spcAft>
            </a:pPr>
            <a:r>
              <a:rPr lang="it-IT" dirty="0"/>
              <a:t>I capitoli del rapporto sono disponibile sul sito </a:t>
            </a:r>
            <a:r>
              <a:rPr lang="it-IT" dirty="0">
                <a:hlinkClick r:id="rId2"/>
              </a:rPr>
              <a:t>www.ipcc.ch/sr15/</a:t>
            </a:r>
            <a:endParaRPr lang="it-IT" dirty="0"/>
          </a:p>
          <a:p>
            <a:pPr algn="ctr">
              <a:spcAft>
                <a:spcPts val="1800"/>
              </a:spcAft>
            </a:pPr>
            <a:endParaRPr lang="it-IT" dirty="0"/>
          </a:p>
          <a:p>
            <a:pPr algn="ctr">
              <a:spcAft>
                <a:spcPts val="1800"/>
              </a:spcAft>
            </a:pPr>
            <a:endParaRPr lang="it-IT" dirty="0"/>
          </a:p>
        </p:txBody>
      </p:sp>
      <p:pic>
        <p:nvPicPr>
          <p:cNvPr id="4" name="Immagine 3">
            <a:extLst>
              <a:ext uri="{FF2B5EF4-FFF2-40B4-BE49-F238E27FC236}">
                <a16:creationId xmlns:a16="http://schemas.microsoft.com/office/drawing/2014/main" id="{9C5DC2E2-3A2C-4F88-BD40-F25AD3871C98}"/>
              </a:ext>
            </a:extLst>
          </p:cNvPr>
          <p:cNvPicPr>
            <a:picLocks noChangeAspect="1"/>
          </p:cNvPicPr>
          <p:nvPr/>
        </p:nvPicPr>
        <p:blipFill rotWithShape="1">
          <a:blip r:embed="rId3"/>
          <a:srcRect l="13775" t="20586" r="1176" b="20586"/>
          <a:stretch/>
        </p:blipFill>
        <p:spPr>
          <a:xfrm>
            <a:off x="123677" y="1183038"/>
            <a:ext cx="8903697" cy="3462550"/>
          </a:xfrm>
          <a:prstGeom prst="rect">
            <a:avLst/>
          </a:prstGeom>
        </p:spPr>
      </p:pic>
      <p:grpSp>
        <p:nvGrpSpPr>
          <p:cNvPr id="9" name="Gruppo 8">
            <a:extLst>
              <a:ext uri="{FF2B5EF4-FFF2-40B4-BE49-F238E27FC236}">
                <a16:creationId xmlns:a16="http://schemas.microsoft.com/office/drawing/2014/main" id="{EEDE54B0-02FB-4AC0-A65C-A983C89AD766}"/>
              </a:ext>
            </a:extLst>
          </p:cNvPr>
          <p:cNvGrpSpPr/>
          <p:nvPr/>
        </p:nvGrpSpPr>
        <p:grpSpPr>
          <a:xfrm>
            <a:off x="892344" y="4077072"/>
            <a:ext cx="8000136" cy="2198054"/>
            <a:chOff x="892344" y="4077072"/>
            <a:chExt cx="8000136" cy="2198054"/>
          </a:xfrm>
        </p:grpSpPr>
        <p:sp>
          <p:nvSpPr>
            <p:cNvPr id="3" name="Rettangolo 2">
              <a:extLst>
                <a:ext uri="{FF2B5EF4-FFF2-40B4-BE49-F238E27FC236}">
                  <a16:creationId xmlns:a16="http://schemas.microsoft.com/office/drawing/2014/main" id="{BDF30C27-BAFE-45DC-8E8E-DB96E9A380F5}"/>
                </a:ext>
              </a:extLst>
            </p:cNvPr>
            <p:cNvSpPr/>
            <p:nvPr/>
          </p:nvSpPr>
          <p:spPr>
            <a:xfrm>
              <a:off x="892344" y="5074797"/>
              <a:ext cx="7776864" cy="1200329"/>
            </a:xfrm>
            <a:prstGeom prst="rect">
              <a:avLst/>
            </a:prstGeom>
          </p:spPr>
          <p:txBody>
            <a:bodyPr wrap="square">
              <a:spAutoFit/>
            </a:bodyPr>
            <a:lstStyle/>
            <a:p>
              <a:pPr algn="r"/>
              <a:r>
                <a:rPr lang="it-IT" i="1" dirty="0"/>
                <a:t>«Per quanto riguarda il futuro, non si tratta di prevederlo, </a:t>
              </a:r>
              <a:br>
                <a:rPr lang="it-IT" i="1" dirty="0"/>
              </a:br>
              <a:r>
                <a:rPr lang="it-IT" i="1" dirty="0"/>
                <a:t>ma di renderlo possibile»</a:t>
              </a:r>
            </a:p>
            <a:p>
              <a:pPr algn="r"/>
              <a:r>
                <a:rPr lang="fr-FR" dirty="0"/>
                <a:t>Antoine de Saint Exupéry, La </a:t>
              </a:r>
              <a:r>
                <a:rPr lang="fr-FR" dirty="0" err="1"/>
                <a:t>Citadella</a:t>
              </a:r>
              <a:r>
                <a:rPr lang="fr-FR" dirty="0"/>
                <a:t>, 1948</a:t>
              </a:r>
              <a:endParaRPr lang="it-IT" dirty="0"/>
            </a:p>
          </p:txBody>
        </p:sp>
        <p:sp>
          <p:nvSpPr>
            <p:cNvPr id="5" name="Rettangolo 4">
              <a:extLst>
                <a:ext uri="{FF2B5EF4-FFF2-40B4-BE49-F238E27FC236}">
                  <a16:creationId xmlns:a16="http://schemas.microsoft.com/office/drawing/2014/main" id="{FF34D0C0-FF6E-4232-AEE8-665B4B97ED78}"/>
                </a:ext>
              </a:extLst>
            </p:cNvPr>
            <p:cNvSpPr/>
            <p:nvPr/>
          </p:nvSpPr>
          <p:spPr bwMode="auto">
            <a:xfrm>
              <a:off x="892344" y="4077072"/>
              <a:ext cx="4615760" cy="568516"/>
            </a:xfrm>
            <a:prstGeom prst="rect">
              <a:avLst/>
            </a:prstGeom>
            <a:noFill/>
            <a:ln w="38100" cap="flat" cmpd="sng" algn="ctr">
              <a:solidFill>
                <a:srgbClr val="FF33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New Roman" panose="02020603050405020304" pitchFamily="18" charset="0"/>
              </a:endParaRPr>
            </a:p>
          </p:txBody>
        </p:sp>
        <p:sp>
          <p:nvSpPr>
            <p:cNvPr id="6" name="Rettangolo 5">
              <a:extLst>
                <a:ext uri="{FF2B5EF4-FFF2-40B4-BE49-F238E27FC236}">
                  <a16:creationId xmlns:a16="http://schemas.microsoft.com/office/drawing/2014/main" id="{FC2A5162-1DF8-43A2-BD7E-74B4B61D6829}"/>
                </a:ext>
              </a:extLst>
            </p:cNvPr>
            <p:cNvSpPr/>
            <p:nvPr/>
          </p:nvSpPr>
          <p:spPr bwMode="auto">
            <a:xfrm>
              <a:off x="1259632" y="5074797"/>
              <a:ext cx="7632848" cy="1200329"/>
            </a:xfrm>
            <a:prstGeom prst="rect">
              <a:avLst/>
            </a:prstGeom>
            <a:noFill/>
            <a:ln w="38100" cap="flat" cmpd="sng" algn="ctr">
              <a:solidFill>
                <a:srgbClr val="FF33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New Roman" panose="02020603050405020304" pitchFamily="18" charset="0"/>
              </a:endParaRPr>
            </a:p>
          </p:txBody>
        </p:sp>
        <p:cxnSp>
          <p:nvCxnSpPr>
            <p:cNvPr id="8" name="Connettore 2 7">
              <a:extLst>
                <a:ext uri="{FF2B5EF4-FFF2-40B4-BE49-F238E27FC236}">
                  <a16:creationId xmlns:a16="http://schemas.microsoft.com/office/drawing/2014/main" id="{9080BB25-B6B6-4DD8-BB5C-BA895F93EE21}"/>
                </a:ext>
              </a:extLst>
            </p:cNvPr>
            <p:cNvCxnSpPr/>
            <p:nvPr/>
          </p:nvCxnSpPr>
          <p:spPr bwMode="auto">
            <a:xfrm>
              <a:off x="2987824" y="4645588"/>
              <a:ext cx="216024" cy="429209"/>
            </a:xfrm>
            <a:prstGeom prst="straightConnector1">
              <a:avLst/>
            </a:prstGeom>
            <a:noFill/>
            <a:ln w="38100" cap="flat" cmpd="sng" algn="ctr">
              <a:solidFill>
                <a:srgbClr val="FF33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77654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3636576-A255-468C-9B28-23E9B2F0149A}"/>
              </a:ext>
            </a:extLst>
          </p:cNvPr>
          <p:cNvPicPr>
            <a:picLocks noChangeAspect="1"/>
          </p:cNvPicPr>
          <p:nvPr/>
        </p:nvPicPr>
        <p:blipFill rotWithShape="1">
          <a:blip r:embed="rId2"/>
          <a:srcRect t="17784" b="6580"/>
          <a:stretch/>
        </p:blipFill>
        <p:spPr>
          <a:xfrm>
            <a:off x="0" y="2708920"/>
            <a:ext cx="9144000" cy="3888433"/>
          </a:xfrm>
          <a:prstGeom prst="rect">
            <a:avLst/>
          </a:prstGeom>
        </p:spPr>
      </p:pic>
      <p:pic>
        <p:nvPicPr>
          <p:cNvPr id="3" name="Immagine 2">
            <a:extLst>
              <a:ext uri="{FF2B5EF4-FFF2-40B4-BE49-F238E27FC236}">
                <a16:creationId xmlns:a16="http://schemas.microsoft.com/office/drawing/2014/main" id="{B9EE9681-987D-4A37-8314-1C6A87C09AC2}"/>
              </a:ext>
            </a:extLst>
          </p:cNvPr>
          <p:cNvPicPr>
            <a:picLocks noChangeAspect="1"/>
          </p:cNvPicPr>
          <p:nvPr/>
        </p:nvPicPr>
        <p:blipFill rotWithShape="1">
          <a:blip r:embed="rId3"/>
          <a:srcRect l="13775" t="20586" r="1176" b="20586"/>
          <a:stretch/>
        </p:blipFill>
        <p:spPr>
          <a:xfrm>
            <a:off x="163523" y="233471"/>
            <a:ext cx="5103446" cy="1984674"/>
          </a:xfrm>
          <a:prstGeom prst="rect">
            <a:avLst/>
          </a:prstGeom>
        </p:spPr>
      </p:pic>
      <p:sp>
        <p:nvSpPr>
          <p:cNvPr id="4" name="Rettangolo con angoli arrotondati 3">
            <a:extLst>
              <a:ext uri="{FF2B5EF4-FFF2-40B4-BE49-F238E27FC236}">
                <a16:creationId xmlns:a16="http://schemas.microsoft.com/office/drawing/2014/main" id="{F65D93BE-558A-4C5D-AF61-9E0BC96493FB}"/>
              </a:ext>
            </a:extLst>
          </p:cNvPr>
          <p:cNvSpPr/>
          <p:nvPr/>
        </p:nvSpPr>
        <p:spPr bwMode="auto">
          <a:xfrm>
            <a:off x="2513983" y="233471"/>
            <a:ext cx="576064" cy="216025"/>
          </a:xfrm>
          <a:prstGeom prst="roundRect">
            <a:avLst/>
          </a:prstGeom>
          <a:noFill/>
          <a:ln w="38100" cap="flat" cmpd="sng" algn="ctr">
            <a:solidFill>
              <a:srgbClr val="FF33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New Roman" panose="02020603050405020304" pitchFamily="18" charset="0"/>
            </a:endParaRPr>
          </a:p>
        </p:txBody>
      </p:sp>
      <p:pic>
        <p:nvPicPr>
          <p:cNvPr id="7" name="Immagine 6">
            <a:extLst>
              <a:ext uri="{FF2B5EF4-FFF2-40B4-BE49-F238E27FC236}">
                <a16:creationId xmlns:a16="http://schemas.microsoft.com/office/drawing/2014/main" id="{40B4079D-CD05-41C8-8227-69AFD8901E2D}"/>
              </a:ext>
            </a:extLst>
          </p:cNvPr>
          <p:cNvPicPr>
            <a:picLocks noChangeAspect="1"/>
          </p:cNvPicPr>
          <p:nvPr/>
        </p:nvPicPr>
        <p:blipFill rotWithShape="1">
          <a:blip r:embed="rId4"/>
          <a:srcRect t="38605" b="48599"/>
          <a:stretch/>
        </p:blipFill>
        <p:spPr>
          <a:xfrm>
            <a:off x="0" y="2422416"/>
            <a:ext cx="9144000" cy="657829"/>
          </a:xfrm>
          <a:prstGeom prst="rect">
            <a:avLst/>
          </a:prstGeom>
        </p:spPr>
      </p:pic>
      <p:cxnSp>
        <p:nvCxnSpPr>
          <p:cNvPr id="6" name="Connettore 2 5">
            <a:extLst>
              <a:ext uri="{FF2B5EF4-FFF2-40B4-BE49-F238E27FC236}">
                <a16:creationId xmlns:a16="http://schemas.microsoft.com/office/drawing/2014/main" id="{9C619E61-DAD3-4F8D-BB6F-1977047A42CA}"/>
              </a:ext>
            </a:extLst>
          </p:cNvPr>
          <p:cNvCxnSpPr/>
          <p:nvPr/>
        </p:nvCxnSpPr>
        <p:spPr bwMode="auto">
          <a:xfrm flipH="1">
            <a:off x="2267744" y="450424"/>
            <a:ext cx="447502" cy="2258496"/>
          </a:xfrm>
          <a:prstGeom prst="straightConnector1">
            <a:avLst/>
          </a:prstGeom>
          <a:noFill/>
          <a:ln w="38100" cap="flat" cmpd="sng" algn="ctr">
            <a:solidFill>
              <a:srgbClr val="FF33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810265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599B16C-5FD0-42A1-BB61-08BC445102DE}"/>
              </a:ext>
            </a:extLst>
          </p:cNvPr>
          <p:cNvSpPr txBox="1"/>
          <p:nvPr/>
        </p:nvSpPr>
        <p:spPr>
          <a:xfrm>
            <a:off x="323528" y="1743923"/>
            <a:ext cx="6984776" cy="4108817"/>
          </a:xfrm>
          <a:prstGeom prst="rect">
            <a:avLst/>
          </a:prstGeom>
          <a:noFill/>
        </p:spPr>
        <p:txBody>
          <a:bodyPr wrap="square" rtlCol="0">
            <a:spAutoFit/>
          </a:bodyPr>
          <a:lstStyle/>
          <a:p>
            <a:pPr marL="457200" indent="-457200">
              <a:spcAft>
                <a:spcPts val="1800"/>
              </a:spcAft>
              <a:buFont typeface="+mj-lt"/>
              <a:buAutoNum type="alphaUcPeriod"/>
            </a:pPr>
            <a:r>
              <a:rPr lang="it-IT" dirty="0"/>
              <a:t>Comprendere il riscaldamento globale di 1,5°C</a:t>
            </a:r>
          </a:p>
          <a:p>
            <a:pPr marL="457200" indent="-457200">
              <a:spcAft>
                <a:spcPts val="1800"/>
              </a:spcAft>
              <a:buFont typeface="+mj-lt"/>
              <a:buAutoNum type="alphaUcPeriod"/>
            </a:pPr>
            <a:r>
              <a:rPr lang="it-IT" dirty="0"/>
              <a:t>Cambiamenti climatici proiettati, potenziali impatti e rischi associati</a:t>
            </a:r>
          </a:p>
          <a:p>
            <a:pPr marL="457200" indent="-457200">
              <a:spcAft>
                <a:spcPts val="1800"/>
              </a:spcAft>
              <a:buFont typeface="+mj-lt"/>
              <a:buAutoNum type="alphaUcPeriod"/>
            </a:pPr>
            <a:r>
              <a:rPr lang="it-IT" dirty="0"/>
              <a:t>Andamenti delle emissioni e delle transizioni dei sistemi coerenti con un riscaldamento globale di 1,5°C</a:t>
            </a:r>
          </a:p>
          <a:p>
            <a:pPr marL="457200" indent="-457200">
              <a:spcAft>
                <a:spcPts val="1800"/>
              </a:spcAft>
              <a:buFont typeface="+mj-lt"/>
              <a:buAutoNum type="alphaUcPeriod"/>
            </a:pPr>
            <a:r>
              <a:rPr lang="it-IT" dirty="0"/>
              <a:t>Rafforzare la risposta globale nel contesto dello sviluppo sostenibile e degli sforzi per debellare la povertà</a:t>
            </a:r>
          </a:p>
        </p:txBody>
      </p:sp>
      <p:sp>
        <p:nvSpPr>
          <p:cNvPr id="3" name="CasellaDiTesto 2">
            <a:extLst>
              <a:ext uri="{FF2B5EF4-FFF2-40B4-BE49-F238E27FC236}">
                <a16:creationId xmlns:a16="http://schemas.microsoft.com/office/drawing/2014/main" id="{7529978C-402C-44D5-8C97-A53BB381DD0A}"/>
              </a:ext>
            </a:extLst>
          </p:cNvPr>
          <p:cNvSpPr txBox="1"/>
          <p:nvPr/>
        </p:nvSpPr>
        <p:spPr>
          <a:xfrm>
            <a:off x="467544" y="529516"/>
            <a:ext cx="8208912" cy="523220"/>
          </a:xfrm>
          <a:prstGeom prst="rect">
            <a:avLst/>
          </a:prstGeom>
          <a:noFill/>
        </p:spPr>
        <p:txBody>
          <a:bodyPr wrap="square" rtlCol="0">
            <a:spAutoFit/>
          </a:bodyPr>
          <a:lstStyle/>
          <a:p>
            <a:pPr algn="ctr">
              <a:spcAft>
                <a:spcPts val="1800"/>
              </a:spcAft>
            </a:pPr>
            <a:r>
              <a:rPr lang="it-IT" sz="2800" b="1" dirty="0"/>
              <a:t>Struttura del Sommario per i decisori politici</a:t>
            </a:r>
          </a:p>
        </p:txBody>
      </p:sp>
      <p:sp>
        <p:nvSpPr>
          <p:cNvPr id="4" name="CasellaDiTesto 3">
            <a:extLst>
              <a:ext uri="{FF2B5EF4-FFF2-40B4-BE49-F238E27FC236}">
                <a16:creationId xmlns:a16="http://schemas.microsoft.com/office/drawing/2014/main" id="{BB48D47E-1258-4C6E-AB21-8136E62B1541}"/>
              </a:ext>
            </a:extLst>
          </p:cNvPr>
          <p:cNvSpPr txBox="1"/>
          <p:nvPr/>
        </p:nvSpPr>
        <p:spPr>
          <a:xfrm>
            <a:off x="7452320" y="1743923"/>
            <a:ext cx="1224136" cy="3785652"/>
          </a:xfrm>
          <a:prstGeom prst="rect">
            <a:avLst/>
          </a:prstGeom>
          <a:noFill/>
        </p:spPr>
        <p:txBody>
          <a:bodyPr wrap="square" rtlCol="0">
            <a:spAutoFit/>
          </a:bodyPr>
          <a:lstStyle/>
          <a:p>
            <a:r>
              <a:rPr lang="it-IT" dirty="0"/>
              <a:t>3 pagine</a:t>
            </a:r>
          </a:p>
          <a:p>
            <a:endParaRPr lang="it-IT" dirty="0"/>
          </a:p>
          <a:p>
            <a:r>
              <a:rPr lang="it-IT" dirty="0"/>
              <a:t>5 pagine</a:t>
            </a:r>
          </a:p>
          <a:p>
            <a:endParaRPr lang="it-IT" dirty="0"/>
          </a:p>
          <a:p>
            <a:endParaRPr lang="it-IT" dirty="0"/>
          </a:p>
          <a:p>
            <a:r>
              <a:rPr lang="it-IT" dirty="0"/>
              <a:t>6 pagine</a:t>
            </a:r>
          </a:p>
          <a:p>
            <a:endParaRPr lang="it-IT" dirty="0"/>
          </a:p>
          <a:p>
            <a:endParaRPr lang="it-IT" dirty="0"/>
          </a:p>
          <a:p>
            <a:r>
              <a:rPr lang="it-IT" dirty="0"/>
              <a:t>6 pagine</a:t>
            </a:r>
          </a:p>
          <a:p>
            <a:endParaRPr lang="it-IT" dirty="0"/>
          </a:p>
        </p:txBody>
      </p:sp>
    </p:spTree>
    <p:extLst>
      <p:ext uri="{BB962C8B-B14F-4D97-AF65-F5344CB8AC3E}">
        <p14:creationId xmlns:p14="http://schemas.microsoft.com/office/powerpoint/2010/main" val="13465062"/>
      </p:ext>
    </p:extLst>
  </p:cSld>
  <p:clrMapOvr>
    <a:masterClrMapping/>
  </p:clrMapOvr>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38100" cap="flat" cmpd="sng" algn="ctr">
          <a:solidFill>
            <a:srgbClr val="FF33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altLang="it-IT"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noFill/>
        <a:ln w="38100" cap="flat" cmpd="sng" algn="ctr">
          <a:solidFill>
            <a:srgbClr val="FF33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altLang="it-IT"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6752</TotalTime>
  <Words>2418</Words>
  <Application>Microsoft Office PowerPoint</Application>
  <PresentationFormat>Presentazione su schermo (4:3)</PresentationFormat>
  <Paragraphs>161</Paragraphs>
  <Slides>35</Slides>
  <Notes>7</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35</vt:i4>
      </vt:variant>
    </vt:vector>
  </HeadingPairs>
  <TitlesOfParts>
    <vt:vector size="39" baseType="lpstr">
      <vt:lpstr>Arial</vt:lpstr>
      <vt:lpstr>Calibri</vt:lpstr>
      <vt:lpstr>Times New Roman</vt:lpstr>
      <vt:lpstr>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Stefano Caserini</dc:creator>
  <cp:lastModifiedBy>Stefano Caserini</cp:lastModifiedBy>
  <cp:revision>699</cp:revision>
  <cp:lastPrinted>2019-09-24T09:51:13Z</cp:lastPrinted>
  <dcterms:created xsi:type="dcterms:W3CDTF">2006-02-07T08:28:20Z</dcterms:created>
  <dcterms:modified xsi:type="dcterms:W3CDTF">2019-09-24T15:45:53Z</dcterms:modified>
</cp:coreProperties>
</file>